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sldIdLst>
    <p:sldId id="260" r:id="rId2"/>
    <p:sldId id="261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2C5593-FC35-4051-85F4-52E5AC26256C}" v="11" dt="2020-01-29T21:07:40.2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99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A0BCC7E-78C2-CB41-8B48-65FB39DCE3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9114F04-39EB-D845-A084-BD471D25E2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3353" y="5784567"/>
            <a:ext cx="6105293" cy="833291"/>
          </a:xfrm>
        </p:spPr>
        <p:txBody>
          <a:bodyPr>
            <a:noAutofit/>
          </a:bodyPr>
          <a:lstStyle>
            <a:lvl1pPr algn="ctr">
              <a:defRPr sz="18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466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DF4BE-69CC-B341-9DE0-8BE1E00F3A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13D03-AF24-0841-A0A9-AB4663382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4602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9CE2-781C-7248-8B37-F60B8DDB4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94D3D-3A2E-C248-B5D9-E701D2DBF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2D2887-AE3E-A84B-896E-5FE6132082C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6384F8-29C9-674A-998D-DBC61919D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7811FC6-E15E-874A-9E13-819B30D7D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383035-BDF4-9240-9EA6-CCEEC0B4F3A8}"/>
              </a:ext>
            </a:extLst>
          </p:cNvPr>
          <p:cNvSpPr/>
          <p:nvPr userDrawn="1"/>
        </p:nvSpPr>
        <p:spPr>
          <a:xfrm>
            <a:off x="11625389" y="6413670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22D2887-AE3E-A84B-896E-5FE6132082C4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11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AE46B-7F54-5341-887E-716E0E072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9800" y="158435"/>
            <a:ext cx="6105293" cy="833291"/>
          </a:xfr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8F6B6-C8E3-0F45-BA42-516ABE285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2D2887-AE3E-A84B-896E-5FE6132082C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9BF342-22C1-F043-8379-5CECEE22484A}"/>
              </a:ext>
            </a:extLst>
          </p:cNvPr>
          <p:cNvSpPr/>
          <p:nvPr userDrawn="1"/>
        </p:nvSpPr>
        <p:spPr>
          <a:xfrm>
            <a:off x="11625163" y="6409127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22D2887-AE3E-A84B-896E-5FE6132082C4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463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3EF7027-3910-264D-8986-A6A31818A2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5931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EC715A-3870-6F4A-9BDD-00FCDABD54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7979" y="1172694"/>
            <a:ext cx="1799268" cy="587049"/>
          </a:xfrm>
          <a:prstGeom prst="rect">
            <a:avLst/>
          </a:prstGeom>
        </p:spPr>
      </p:pic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B58AA88-F32A-174F-B6EB-3BCEAF2C5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0276" y="4812319"/>
            <a:ext cx="4204024" cy="886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C539D228-C65D-B34C-8E01-71D2EB650BD0}"/>
              </a:ext>
            </a:extLst>
          </p:cNvPr>
          <p:cNvSpPr txBox="1">
            <a:spLocks/>
          </p:cNvSpPr>
          <p:nvPr userDrawn="1"/>
        </p:nvSpPr>
        <p:spPr>
          <a:xfrm>
            <a:off x="7340276" y="5805113"/>
            <a:ext cx="4204024" cy="8869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Interstate" panose="02000503080000020004" pitchFamily="2" charset="0"/>
                <a:ea typeface="+mj-ea"/>
                <a:cs typeface="+mj-cs"/>
              </a:defRPr>
            </a:lvl1pPr>
          </a:lstStyle>
          <a:p>
            <a:r>
              <a:rPr lang="en-US" sz="140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566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F9DE72-F5B8-2845-AFD0-A916AC36B42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171318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0E1FF6-FAB5-A645-AE49-11EFA9C82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191011"/>
            <a:ext cx="6105293" cy="8332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D58A4C-A994-2141-AEBB-A195F48CD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4D810D-7E81-9B40-B38F-7B133E97CE4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5988" y="856590"/>
            <a:ext cx="1620800" cy="52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0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Interstate" panose="02000503080000020004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1800" kern="1200">
          <a:solidFill>
            <a:srgbClr val="C00000"/>
          </a:solidFill>
          <a:latin typeface="Interstate" panose="02000503080000020004" pitchFamily="2" charset="0"/>
          <a:ea typeface="+mn-ea"/>
          <a:cs typeface="+mn-cs"/>
        </a:defRPr>
      </a:lvl1pPr>
      <a:lvl2pPr marL="230188" indent="-230188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Interstate" panose="02000503080000020004" pitchFamily="2" charset="0"/>
          <a:ea typeface="+mn-ea"/>
          <a:cs typeface="+mn-cs"/>
        </a:defRPr>
      </a:lvl2pPr>
      <a:lvl3pPr marL="460375" indent="-223838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Interstate" panose="02000503080000020004" pitchFamily="2" charset="0"/>
          <a:ea typeface="+mn-ea"/>
          <a:cs typeface="+mn-cs"/>
        </a:defRPr>
      </a:lvl3pPr>
      <a:lvl4pPr marL="749300" indent="-22225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Interstate" panose="02000503080000020004" pitchFamily="2" charset="0"/>
          <a:ea typeface="+mn-ea"/>
          <a:cs typeface="+mn-cs"/>
        </a:defRPr>
      </a:lvl4pPr>
      <a:lvl5pPr marL="971550" indent="-230188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Interstate" panose="0200050308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Useful%20Documents/Spec%20Request%20Form.xlsx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EF0957-A4D4-4F7F-9527-1F06DF2C7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0276" y="5000502"/>
            <a:ext cx="4204024" cy="886956"/>
          </a:xfrm>
        </p:spPr>
        <p:txBody>
          <a:bodyPr/>
          <a:lstStyle/>
          <a:p>
            <a:r>
              <a:rPr lang="en-US" sz="4000" dirty="0"/>
              <a:t>Spec Request Form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48AACC-1793-4743-9652-28544AF49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276" y="5748870"/>
            <a:ext cx="2478282" cy="2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68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FFD2C-93D8-474E-863F-4603D803D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Spec Request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13559-FA12-498B-90EE-563884488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5400" dirty="0"/>
          </a:p>
          <a:p>
            <a:pPr algn="ctr"/>
            <a:endParaRPr lang="en-US" sz="5400" dirty="0"/>
          </a:p>
          <a:p>
            <a:pPr algn="ctr"/>
            <a:r>
              <a:rPr lang="en-US" sz="7200" dirty="0"/>
              <a:t>What if I told you…</a:t>
            </a:r>
          </a:p>
        </p:txBody>
      </p:sp>
    </p:spTree>
    <p:extLst>
      <p:ext uri="{BB962C8B-B14F-4D97-AF65-F5344CB8AC3E}">
        <p14:creationId xmlns:p14="http://schemas.microsoft.com/office/powerpoint/2010/main" val="3500261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32644-98C4-4137-AB5C-9E2E25ED8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123" y="198846"/>
            <a:ext cx="5120114" cy="872569"/>
          </a:xfrm>
        </p:spPr>
        <p:txBody>
          <a:bodyPr>
            <a:normAutofit/>
          </a:bodyPr>
          <a:lstStyle/>
          <a:p>
            <a:r>
              <a:rPr lang="en-US" dirty="0"/>
              <a:t>Spec Request Form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0C4A7A3-41D2-4602-AA1D-3776A40EF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2575034"/>
            <a:ext cx="5837843" cy="3462228"/>
          </a:xfrm>
        </p:spPr>
        <p:txBody>
          <a:bodyPr>
            <a:normAutofit fontScale="925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It’s laid out in the same order as Quote Writer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It will que you on often overlooked items as you work through the form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You will get the specification close to what they actually want the first time, rather than doing dozens of revisions.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The form can eliminate costly mistakes</a:t>
            </a:r>
          </a:p>
        </p:txBody>
      </p:sp>
      <p:pic>
        <p:nvPicPr>
          <p:cNvPr id="5" name="Content Placeholder 4" descr="A picture containing sitting, dirty, table, old&#10;&#10;Description automatically generated">
            <a:extLst>
              <a:ext uri="{FF2B5EF4-FFF2-40B4-BE49-F238E27FC236}">
                <a16:creationId xmlns:a16="http://schemas.microsoft.com/office/drawing/2014/main" id="{AC1CB0AF-537F-44B9-8E7D-468BE2CFDA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27" r="19946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F31A0FC-801F-43AA-A819-C78864189883}"/>
              </a:ext>
            </a:extLst>
          </p:cNvPr>
          <p:cNvSpPr txBox="1">
            <a:spLocks/>
          </p:cNvSpPr>
          <p:nvPr/>
        </p:nvSpPr>
        <p:spPr>
          <a:xfrm>
            <a:off x="58802" y="1270251"/>
            <a:ext cx="6313150" cy="16927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Interstate" panose="02000503080000020004" pitchFamily="2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C00000"/>
                </a:solidFill>
              </a:rPr>
              <a:t>Why use the Spec Request Form?</a:t>
            </a:r>
          </a:p>
        </p:txBody>
      </p:sp>
    </p:spTree>
    <p:extLst>
      <p:ext uri="{BB962C8B-B14F-4D97-AF65-F5344CB8AC3E}">
        <p14:creationId xmlns:p14="http://schemas.microsoft.com/office/powerpoint/2010/main" val="3263934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6E54C-2B14-43B6-B918-3EA9765B1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11" y="-213506"/>
            <a:ext cx="5120114" cy="1692794"/>
          </a:xfrm>
        </p:spPr>
        <p:txBody>
          <a:bodyPr>
            <a:normAutofit/>
          </a:bodyPr>
          <a:lstStyle/>
          <a:p>
            <a:r>
              <a:rPr lang="en-US" sz="3600" dirty="0"/>
              <a:t>Spec Request Form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A close up of a device&#10;&#10;Description automatically generated">
            <a:extLst>
              <a:ext uri="{FF2B5EF4-FFF2-40B4-BE49-F238E27FC236}">
                <a16:creationId xmlns:a16="http://schemas.microsoft.com/office/drawing/2014/main" id="{A38146D4-33AE-4419-874E-302E71CAA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34" t="1078" r="43652" b="3165"/>
          <a:stretch/>
        </p:blipFill>
        <p:spPr>
          <a:xfrm>
            <a:off x="6520873" y="0"/>
            <a:ext cx="5671127" cy="6858000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D338B1E-DFDF-4309-9B6F-FD0192EF29BF}"/>
              </a:ext>
            </a:extLst>
          </p:cNvPr>
          <p:cNvSpPr txBox="1">
            <a:spLocks/>
          </p:cNvSpPr>
          <p:nvPr/>
        </p:nvSpPr>
        <p:spPr>
          <a:xfrm>
            <a:off x="58802" y="1270251"/>
            <a:ext cx="6545198" cy="16927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Interstate" panose="02000503080000020004" pitchFamily="2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C00000"/>
                </a:solidFill>
              </a:rPr>
              <a:t>When to use the Spec Request Form?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6A615826-3456-4DB6-BCEE-CEEB093D5A76}"/>
              </a:ext>
            </a:extLst>
          </p:cNvPr>
          <p:cNvSpPr txBox="1">
            <a:spLocks/>
          </p:cNvSpPr>
          <p:nvPr/>
        </p:nvSpPr>
        <p:spPr>
          <a:xfrm>
            <a:off x="204662" y="2502182"/>
            <a:ext cx="6611775" cy="346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rgbClr val="C00000"/>
                </a:solidFill>
                <a:latin typeface="Interstate" panose="02000503080000020004" pitchFamily="2" charset="0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Interstate" panose="02000503080000020004" pitchFamily="2" charset="0"/>
                <a:ea typeface="+mn-ea"/>
                <a:cs typeface="+mn-cs"/>
              </a:defRPr>
            </a:lvl2pPr>
            <a:lvl3pPr marL="460375" indent="-22383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Interstate" panose="02000503080000020004" pitchFamily="2" charset="0"/>
                <a:ea typeface="+mn-ea"/>
                <a:cs typeface="+mn-cs"/>
              </a:defRPr>
            </a:lvl3pPr>
            <a:lvl4pPr marL="749300" indent="-2222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Interstate" panose="02000503080000020004" pitchFamily="2" charset="0"/>
                <a:ea typeface="+mn-ea"/>
                <a:cs typeface="+mn-cs"/>
              </a:defRPr>
            </a:lvl4pPr>
            <a:lvl5pPr marL="971550" indent="-230188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Interstate" panose="0200050308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tx1"/>
                </a:solidFill>
              </a:rPr>
              <a:t>Putting together an initial spec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tx1"/>
                </a:solidFill>
              </a:rPr>
              <a:t>Reviewing a customers “Punch List”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tx1"/>
                </a:solidFill>
              </a:rPr>
              <a:t>Reviewing a competitors bid spec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260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B10B4-36EA-4868-A07D-ACC017A23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720" y="212437"/>
            <a:ext cx="5120114" cy="968027"/>
          </a:xfrm>
        </p:spPr>
        <p:txBody>
          <a:bodyPr>
            <a:normAutofit/>
          </a:bodyPr>
          <a:lstStyle/>
          <a:p>
            <a:r>
              <a:rPr lang="en-US" sz="3200" dirty="0"/>
              <a:t>Spec Request Form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A6233CA-DFBB-4712-8F45-4578860A2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588461" cy="346222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Fill Out Customer Information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Follow the drop boxes to add items and feature to build-up.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Add additional notes in the notes sections items for items not listed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The form is almost dummy proof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D4D45D-4549-4E1E-9DBF-53F99AAA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373" b="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5ED90CC-395D-403D-BC90-07B7F2112F13}"/>
              </a:ext>
            </a:extLst>
          </p:cNvPr>
          <p:cNvSpPr txBox="1">
            <a:spLocks/>
          </p:cNvSpPr>
          <p:nvPr/>
        </p:nvSpPr>
        <p:spPr>
          <a:xfrm>
            <a:off x="58802" y="1270251"/>
            <a:ext cx="6313150" cy="16927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Interstate" panose="02000503080000020004" pitchFamily="2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C00000"/>
                </a:solidFill>
              </a:rPr>
              <a:t>How to use the Spec Request Form?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D92E25-FC6E-4150-A42C-0CC9F0E36C7D}"/>
              </a:ext>
            </a:extLst>
          </p:cNvPr>
          <p:cNvSpPr txBox="1"/>
          <p:nvPr/>
        </p:nvSpPr>
        <p:spPr>
          <a:xfrm>
            <a:off x="4858328" y="6114365"/>
            <a:ext cx="2184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 action="ppaction://hlinkfile"/>
              </a:rPr>
              <a:t>Spec Request Forms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8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indoor, red, toy, sitting&#10;&#10;Description automatically generated">
            <a:extLst>
              <a:ext uri="{FF2B5EF4-FFF2-40B4-BE49-F238E27FC236}">
                <a16:creationId xmlns:a16="http://schemas.microsoft.com/office/drawing/2014/main" id="{FB71A649-7413-4046-A323-A7C4BBB86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6377" y="1825625"/>
            <a:ext cx="4259246" cy="4351338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21137CF-E3D8-46DE-9046-148083D74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720" y="212437"/>
            <a:ext cx="5120114" cy="968027"/>
          </a:xfrm>
        </p:spPr>
        <p:txBody>
          <a:bodyPr>
            <a:normAutofit/>
          </a:bodyPr>
          <a:lstStyle/>
          <a:p>
            <a:r>
              <a:rPr lang="en-US" sz="3200" dirty="0"/>
              <a:t>Spec Request Form</a:t>
            </a:r>
          </a:p>
        </p:txBody>
      </p:sp>
    </p:spTree>
    <p:extLst>
      <p:ext uri="{BB962C8B-B14F-4D97-AF65-F5344CB8AC3E}">
        <p14:creationId xmlns:p14="http://schemas.microsoft.com/office/powerpoint/2010/main" val="3465409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7B7D5D-1A88-417A-9B32-723A4715B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276" y="5748870"/>
            <a:ext cx="2478282" cy="277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830B0C-FE43-4043-B610-C55B5B11D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1730" y="5255797"/>
            <a:ext cx="4204024" cy="886956"/>
          </a:xfrm>
        </p:spPr>
        <p:txBody>
          <a:bodyPr/>
          <a:lstStyle/>
          <a:p>
            <a:r>
              <a:rPr lang="en-US" sz="3600" dirty="0"/>
              <a:t>Intro to Quote Writer</a:t>
            </a:r>
          </a:p>
        </p:txBody>
      </p:sp>
    </p:spTree>
    <p:extLst>
      <p:ext uri="{BB962C8B-B14F-4D97-AF65-F5344CB8AC3E}">
        <p14:creationId xmlns:p14="http://schemas.microsoft.com/office/powerpoint/2010/main" val="1304549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2C55A-66E7-42B7-B070-3675526BE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538" y="146712"/>
            <a:ext cx="5120114" cy="914163"/>
          </a:xfrm>
        </p:spPr>
        <p:txBody>
          <a:bodyPr>
            <a:normAutofit/>
          </a:bodyPr>
          <a:lstStyle/>
          <a:p>
            <a:r>
              <a:rPr lang="en-US" sz="3200" dirty="0"/>
              <a:t>Intro to Quote Writer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441BDC9-D287-494F-B0F3-D3D45360B4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75" r="19657" b="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156924-B281-45CC-B135-3E521CD54FAC}"/>
              </a:ext>
            </a:extLst>
          </p:cNvPr>
          <p:cNvCxnSpPr>
            <a:cxnSpLocks/>
          </p:cNvCxnSpPr>
          <p:nvPr/>
        </p:nvCxnSpPr>
        <p:spPr>
          <a:xfrm>
            <a:off x="498764" y="2316480"/>
            <a:ext cx="472855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17842F-2B82-4700-8736-DBFC6767E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3" y="1743653"/>
            <a:ext cx="6313150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7200" dirty="0">
                <a:solidFill>
                  <a:schemeClr val="tx1"/>
                </a:solidFill>
                <a:latin typeface="Roboto Light"/>
                <a:cs typeface="Roboto Light"/>
              </a:rPr>
              <a:t>What you need to know before you get started…</a:t>
            </a:r>
          </a:p>
          <a:p>
            <a:pPr marL="514350" indent="-514350">
              <a:spcBef>
                <a:spcPts val="600"/>
              </a:spcBef>
              <a:buAutoNum type="arabicPeriod"/>
            </a:pPr>
            <a:endParaRPr lang="en-US" sz="8800" dirty="0">
              <a:solidFill>
                <a:schemeClr val="tx1"/>
              </a:solidFill>
              <a:latin typeface="Roboto Light"/>
              <a:cs typeface="Roboto Light"/>
            </a:endParaRPr>
          </a:p>
          <a:p>
            <a:pPr marL="514350" indent="-514350">
              <a:spcBef>
                <a:spcPts val="600"/>
              </a:spcBef>
              <a:buAutoNum type="arabicPeriod"/>
            </a:pPr>
            <a:endParaRPr lang="en-US" sz="8800" dirty="0">
              <a:solidFill>
                <a:schemeClr val="tx1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172325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B3CB4-12CB-4787-9D45-A65058C5D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7200" dirty="0">
                <a:solidFill>
                  <a:schemeClr val="tx1"/>
                </a:solidFill>
                <a:latin typeface="Roboto Light"/>
                <a:cs typeface="Roboto Light"/>
              </a:rPr>
              <a:t>#1 Customer Info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Buying Authorities Actual Name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Their physical address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Primary Contact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Contact Information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sz="4000" dirty="0">
              <a:solidFill>
                <a:schemeClr val="tx1"/>
              </a:solidFill>
              <a:latin typeface="Roboto Light"/>
              <a:cs typeface="Roboto Light"/>
            </a:endParaRPr>
          </a:p>
          <a:p>
            <a:pPr marL="514350" indent="-514350">
              <a:spcBef>
                <a:spcPts val="600"/>
              </a:spcBef>
              <a:buAutoNum type="arabicPeriod"/>
            </a:pPr>
            <a:endParaRPr lang="en-US" sz="8800" dirty="0">
              <a:solidFill>
                <a:schemeClr val="tx1"/>
              </a:solidFill>
              <a:latin typeface="Roboto Light"/>
              <a:cs typeface="Roboto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D4C79C-EF17-438E-8B0D-EA2B8208285F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10" b="97561" l="4120" r="95506">
                        <a14:backgroundMark x1="60300" y1="89160" x2="60300" y2="926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9835" y="2089531"/>
            <a:ext cx="2873965" cy="384524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9BE983-6715-4D45-BECC-D03D10BBBD6B}"/>
              </a:ext>
            </a:extLst>
          </p:cNvPr>
          <p:cNvSpPr txBox="1">
            <a:spLocks/>
          </p:cNvSpPr>
          <p:nvPr/>
        </p:nvSpPr>
        <p:spPr>
          <a:xfrm>
            <a:off x="2031538" y="146712"/>
            <a:ext cx="5120114" cy="914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Interstate" panose="02000503080000020004" pitchFamily="2" charset="0"/>
                <a:ea typeface="+mj-ea"/>
                <a:cs typeface="+mj-cs"/>
              </a:defRPr>
            </a:lvl1pPr>
          </a:lstStyle>
          <a:p>
            <a:r>
              <a:rPr lang="en-US" sz="3200" dirty="0"/>
              <a:t>Intro to Quote Writer</a:t>
            </a:r>
          </a:p>
        </p:txBody>
      </p:sp>
    </p:spTree>
    <p:extLst>
      <p:ext uri="{BB962C8B-B14F-4D97-AF65-F5344CB8AC3E}">
        <p14:creationId xmlns:p14="http://schemas.microsoft.com/office/powerpoint/2010/main" val="3648972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B0899-381D-46E5-B80D-97C71D578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7200" dirty="0">
                <a:solidFill>
                  <a:schemeClr val="tx1"/>
                </a:solidFill>
                <a:latin typeface="Roboto Light"/>
                <a:cs typeface="Roboto Light"/>
              </a:rPr>
              <a:t>#2 Apparatus Type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Pumper, Tanker, Aerial, Etc.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Custom or Commercial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SM, TM, RM or No Pump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Materials Preference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sz="4000" dirty="0">
              <a:solidFill>
                <a:schemeClr val="tx1"/>
              </a:solidFill>
              <a:latin typeface="Roboto Light"/>
              <a:cs typeface="Roboto Light"/>
            </a:endParaRPr>
          </a:p>
          <a:p>
            <a:pPr marL="514350" indent="-514350">
              <a:spcBef>
                <a:spcPts val="600"/>
              </a:spcBef>
              <a:buAutoNum type="arabicPeriod"/>
            </a:pPr>
            <a:endParaRPr lang="en-US" sz="8800" dirty="0">
              <a:solidFill>
                <a:schemeClr val="tx1"/>
              </a:solidFill>
              <a:latin typeface="Roboto Light"/>
              <a:cs typeface="Roboto Ligh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FC389A3-30E3-48F9-ADE3-1C2D89AADF4D}"/>
              </a:ext>
            </a:extLst>
          </p:cNvPr>
          <p:cNvSpPr txBox="1">
            <a:spLocks/>
          </p:cNvSpPr>
          <p:nvPr/>
        </p:nvSpPr>
        <p:spPr>
          <a:xfrm>
            <a:off x="2031538" y="146712"/>
            <a:ext cx="5120114" cy="914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Interstate" panose="02000503080000020004" pitchFamily="2" charset="0"/>
                <a:ea typeface="+mj-ea"/>
                <a:cs typeface="+mj-cs"/>
              </a:defRPr>
            </a:lvl1pPr>
          </a:lstStyle>
          <a:p>
            <a:r>
              <a:rPr lang="en-US" sz="3200" dirty="0"/>
              <a:t>Intro to Quote Writer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B25E31-8715-497C-9601-C2A455309C5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36386" y1="85366" x2="49518" y2="864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84290" y="3147447"/>
            <a:ext cx="4807527" cy="356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205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A8A2D89-35B3-4747-BA51-1161193EB9A5}"/>
              </a:ext>
            </a:extLst>
          </p:cNvPr>
          <p:cNvSpPr txBox="1">
            <a:spLocks/>
          </p:cNvSpPr>
          <p:nvPr/>
        </p:nvSpPr>
        <p:spPr>
          <a:xfrm>
            <a:off x="2031538" y="146712"/>
            <a:ext cx="5120114" cy="914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Interstate" panose="02000503080000020004" pitchFamily="2" charset="0"/>
                <a:ea typeface="+mj-ea"/>
                <a:cs typeface="+mj-cs"/>
              </a:defRPr>
            </a:lvl1pPr>
          </a:lstStyle>
          <a:p>
            <a:r>
              <a:rPr lang="en-US" sz="3200" dirty="0"/>
              <a:t>Intro to Quote Writer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B838DA-4437-48F4-936D-11CD32EBF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7200" dirty="0">
                <a:solidFill>
                  <a:schemeClr val="tx1"/>
                </a:solidFill>
                <a:latin typeface="Roboto Light"/>
                <a:cs typeface="Roboto Light"/>
              </a:rPr>
              <a:t>#3 Apparatus Details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Ladder Location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Engine Size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Cab Size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Wiring Preference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tx1"/>
                </a:solidFill>
                <a:latin typeface="Roboto Light"/>
                <a:cs typeface="Roboto Light"/>
              </a:rPr>
              <a:t>4x2 or 4x4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sz="4000" dirty="0">
              <a:solidFill>
                <a:schemeClr val="tx1"/>
              </a:solidFill>
              <a:latin typeface="Roboto Light"/>
              <a:cs typeface="Roboto Light"/>
            </a:endParaRPr>
          </a:p>
          <a:p>
            <a:pPr marL="514350" indent="-514350">
              <a:spcBef>
                <a:spcPts val="600"/>
              </a:spcBef>
              <a:buAutoNum type="arabicPeriod"/>
            </a:pPr>
            <a:endParaRPr lang="en-US" sz="8800" dirty="0">
              <a:solidFill>
                <a:schemeClr val="tx1"/>
              </a:solidFill>
              <a:latin typeface="Roboto Light"/>
              <a:cs typeface="Roboto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6A71CD-CDF3-42B1-993C-57C20678CEFA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08" b="94361" l="0" r="928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0391" y="2881745"/>
            <a:ext cx="4108445" cy="387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79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AEBAD4-DB54-49F2-8B93-28C8A75BBD2E}"/>
              </a:ext>
            </a:extLst>
          </p:cNvPr>
          <p:cNvSpPr txBox="1">
            <a:spLocks/>
          </p:cNvSpPr>
          <p:nvPr/>
        </p:nvSpPr>
        <p:spPr>
          <a:xfrm>
            <a:off x="2031538" y="146712"/>
            <a:ext cx="5120114" cy="914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Interstate" panose="02000503080000020004" pitchFamily="2" charset="0"/>
                <a:ea typeface="+mj-ea"/>
                <a:cs typeface="+mj-cs"/>
              </a:defRPr>
            </a:lvl1pPr>
          </a:lstStyle>
          <a:p>
            <a:r>
              <a:rPr lang="en-US" sz="3200" dirty="0"/>
              <a:t>Intro to Quote Writer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73C82A-7D83-4889-BC98-A438E612B4C9}"/>
              </a:ext>
            </a:extLst>
          </p:cNvPr>
          <p:cNvSpPr/>
          <p:nvPr/>
        </p:nvSpPr>
        <p:spPr>
          <a:xfrm>
            <a:off x="3169342" y="3060198"/>
            <a:ext cx="637044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4800" dirty="0">
                <a:latin typeface="Roboto Light"/>
                <a:cs typeface="Roboto Light"/>
              </a:rPr>
              <a:t>Let’s Start a Quote!</a:t>
            </a:r>
          </a:p>
          <a:p>
            <a:pPr marL="514350" indent="-514350">
              <a:spcBef>
                <a:spcPts val="600"/>
              </a:spcBef>
              <a:buAutoNum type="arabicPeriod"/>
            </a:pPr>
            <a:endParaRPr lang="en-US" sz="4800" dirty="0">
              <a:latin typeface="Roboto Light"/>
              <a:cs typeface="Roboto Light"/>
            </a:endParaRPr>
          </a:p>
          <a:p>
            <a:pPr marL="514350" indent="-514350">
              <a:spcBef>
                <a:spcPts val="600"/>
              </a:spcBef>
              <a:buAutoNum type="arabicPeriod"/>
            </a:pPr>
            <a:endParaRPr lang="en-US" sz="4800" dirty="0"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661233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red&#10;&#10;Description automatically generated">
            <a:extLst>
              <a:ext uri="{FF2B5EF4-FFF2-40B4-BE49-F238E27FC236}">
                <a16:creationId xmlns:a16="http://schemas.microsoft.com/office/drawing/2014/main" id="{F806CBF8-6F4A-4144-8605-B723AF5F1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3781" y="1960056"/>
            <a:ext cx="4433455" cy="4433455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F16B699-9795-49E0-B85E-B6D96C303E88}"/>
              </a:ext>
            </a:extLst>
          </p:cNvPr>
          <p:cNvSpPr txBox="1">
            <a:spLocks/>
          </p:cNvSpPr>
          <p:nvPr/>
        </p:nvSpPr>
        <p:spPr>
          <a:xfrm>
            <a:off x="2031538" y="146712"/>
            <a:ext cx="5120114" cy="914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Interstate" panose="02000503080000020004" pitchFamily="2" charset="0"/>
                <a:ea typeface="+mj-ea"/>
                <a:cs typeface="+mj-cs"/>
              </a:defRPr>
            </a:lvl1pPr>
          </a:lstStyle>
          <a:p>
            <a:r>
              <a:rPr lang="en-US" sz="3200" dirty="0"/>
              <a:t>Intro to Quote Writer</a:t>
            </a:r>
          </a:p>
        </p:txBody>
      </p:sp>
    </p:spTree>
    <p:extLst>
      <p:ext uri="{BB962C8B-B14F-4D97-AF65-F5344CB8AC3E}">
        <p14:creationId xmlns:p14="http://schemas.microsoft.com/office/powerpoint/2010/main" val="3640996538"/>
      </p:ext>
    </p:extLst>
  </p:cSld>
  <p:clrMapOvr>
    <a:masterClrMapping/>
  </p:clrMapOvr>
</p:sld>
</file>

<file path=ppt/theme/theme1.xml><?xml version="1.0" encoding="utf-8"?>
<a:theme xmlns:a="http://schemas.openxmlformats.org/drawingml/2006/main" name="Ferrara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251</Words>
  <Application>Microsoft Office PowerPoint</Application>
  <PresentationFormat>Widescreen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Interstate</vt:lpstr>
      <vt:lpstr>Roboto Light</vt:lpstr>
      <vt:lpstr>Wingdings</vt:lpstr>
      <vt:lpstr>Ferrara Template</vt:lpstr>
      <vt:lpstr>Spec Request Form</vt:lpstr>
      <vt:lpstr>Spec Request Form</vt:lpstr>
      <vt:lpstr>Spec Request Form</vt:lpstr>
      <vt:lpstr>Spec Request Form</vt:lpstr>
      <vt:lpstr>Spec Request Form</vt:lpstr>
      <vt:lpstr>Spec Request Form</vt:lpstr>
      <vt:lpstr>Intro to Quote Writer</vt:lpstr>
      <vt:lpstr>Intro to Quote Writer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 Request Form</dc:title>
  <dc:creator>John Stiles</dc:creator>
  <cp:lastModifiedBy>John Stiles</cp:lastModifiedBy>
  <cp:revision>6</cp:revision>
  <dcterms:created xsi:type="dcterms:W3CDTF">2020-02-07T19:43:37Z</dcterms:created>
  <dcterms:modified xsi:type="dcterms:W3CDTF">2020-02-07T20:53:26Z</dcterms:modified>
</cp:coreProperties>
</file>