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72" r:id="rId14"/>
    <p:sldId id="273" r:id="rId15"/>
    <p:sldId id="274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57C"/>
    <a:srgbClr val="BBBDBF"/>
    <a:srgbClr val="BFC1C3"/>
    <a:srgbClr val="D9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C2A0B7-0A8B-4FA9-AA82-3B0CED68D499}" v="6" dt="2023-10-10T13:57:25.8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Louque" userId="a12c16b1-40d3-4994-be57-64c05c60db80" providerId="ADAL" clId="{47C2A0B7-0A8B-4FA9-AA82-3B0CED68D499}"/>
    <pc:docChg chg="custSel modSld">
      <pc:chgData name="Jason Louque" userId="a12c16b1-40d3-4994-be57-64c05c60db80" providerId="ADAL" clId="{47C2A0B7-0A8B-4FA9-AA82-3B0CED68D499}" dt="2023-10-10T13:57:25.892" v="63"/>
      <pc:docMkLst>
        <pc:docMk/>
      </pc:docMkLst>
      <pc:sldChg chg="addSp delSp modSp mod">
        <pc:chgData name="Jason Louque" userId="a12c16b1-40d3-4994-be57-64c05c60db80" providerId="ADAL" clId="{47C2A0B7-0A8B-4FA9-AA82-3B0CED68D499}" dt="2023-10-10T13:57:25.892" v="63"/>
        <pc:sldMkLst>
          <pc:docMk/>
          <pc:sldMk cId="1906545489" sldId="272"/>
        </pc:sldMkLst>
        <pc:spChg chg="del mod">
          <ac:chgData name="Jason Louque" userId="a12c16b1-40d3-4994-be57-64c05c60db80" providerId="ADAL" clId="{47C2A0B7-0A8B-4FA9-AA82-3B0CED68D499}" dt="2023-10-10T13:57:25.892" v="63"/>
          <ac:spMkLst>
            <pc:docMk/>
            <pc:sldMk cId="1906545489" sldId="272"/>
            <ac:spMk id="5" creationId="{7E49153B-BF71-F148-F668-CC0A26A59D7B}"/>
          </ac:spMkLst>
        </pc:spChg>
        <pc:picChg chg="add del mod">
          <ac:chgData name="Jason Louque" userId="a12c16b1-40d3-4994-be57-64c05c60db80" providerId="ADAL" clId="{47C2A0B7-0A8B-4FA9-AA82-3B0CED68D499}" dt="2023-10-10T13:53:21.465" v="2" actId="21"/>
          <ac:picMkLst>
            <pc:docMk/>
            <pc:sldMk cId="1906545489" sldId="272"/>
            <ac:picMk id="6" creationId="{F4E671B0-1BF8-909A-9C17-42D06066FE95}"/>
          </ac:picMkLst>
        </pc:picChg>
        <pc:picChg chg="add del mod">
          <ac:chgData name="Jason Louque" userId="a12c16b1-40d3-4994-be57-64c05c60db80" providerId="ADAL" clId="{47C2A0B7-0A8B-4FA9-AA82-3B0CED68D499}" dt="2023-10-10T13:55:39.111" v="27" actId="21"/>
          <ac:picMkLst>
            <pc:docMk/>
            <pc:sldMk cId="1906545489" sldId="272"/>
            <ac:picMk id="8" creationId="{24EBD5FD-E755-53F1-29A4-63CB91C47F1D}"/>
          </ac:picMkLst>
        </pc:picChg>
        <pc:picChg chg="add del mod">
          <ac:chgData name="Jason Louque" userId="a12c16b1-40d3-4994-be57-64c05c60db80" providerId="ADAL" clId="{47C2A0B7-0A8B-4FA9-AA82-3B0CED68D499}" dt="2023-10-10T13:54:27.716" v="13" actId="21"/>
          <ac:picMkLst>
            <pc:docMk/>
            <pc:sldMk cId="1906545489" sldId="272"/>
            <ac:picMk id="9" creationId="{B16EAB61-DED3-473F-D5B7-948F26B871A7}"/>
          </ac:picMkLst>
        </pc:picChg>
        <pc:picChg chg="add del mod">
          <ac:chgData name="Jason Louque" userId="a12c16b1-40d3-4994-be57-64c05c60db80" providerId="ADAL" clId="{47C2A0B7-0A8B-4FA9-AA82-3B0CED68D499}" dt="2023-10-10T13:57:06.755" v="62" actId="21"/>
          <ac:picMkLst>
            <pc:docMk/>
            <pc:sldMk cId="1906545489" sldId="272"/>
            <ac:picMk id="10" creationId="{A5049863-1479-2D4C-2CDF-6BD63DE826CB}"/>
          </ac:picMkLst>
        </pc:picChg>
        <pc:picChg chg="add del mod">
          <ac:chgData name="Jason Louque" userId="a12c16b1-40d3-4994-be57-64c05c60db80" providerId="ADAL" clId="{47C2A0B7-0A8B-4FA9-AA82-3B0CED68D499}" dt="2023-10-10T13:56:35.317" v="57" actId="21"/>
          <ac:picMkLst>
            <pc:docMk/>
            <pc:sldMk cId="1906545489" sldId="272"/>
            <ac:picMk id="11" creationId="{5B654A6B-2661-7BC8-51E7-EDDE0814EDC1}"/>
          </ac:picMkLst>
        </pc:picChg>
        <pc:picChg chg="add mod">
          <ac:chgData name="Jason Louque" userId="a12c16b1-40d3-4994-be57-64c05c60db80" providerId="ADAL" clId="{47C2A0B7-0A8B-4FA9-AA82-3B0CED68D499}" dt="2023-10-10T13:57:25.892" v="63"/>
          <ac:picMkLst>
            <pc:docMk/>
            <pc:sldMk cId="1906545489" sldId="272"/>
            <ac:picMk id="12" creationId="{AFE1C397-DCA3-6F25-A5DC-7536B9E1DD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E563F-F255-4E5E-A2FB-2D7219452D59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6EDCC-2449-4317-814B-EE55198A7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9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background with icons&#10;&#10;Description automatically generated">
            <a:extLst>
              <a:ext uri="{FF2B5EF4-FFF2-40B4-BE49-F238E27FC236}">
                <a16:creationId xmlns:a16="http://schemas.microsoft.com/office/drawing/2014/main" id="{B44EE572-63AD-A263-A9D0-EFA398F57E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C5E553-EB84-C684-3288-DF135F4DEE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8161" y="1822847"/>
            <a:ext cx="10363201" cy="1747837"/>
          </a:xfrm>
        </p:spPr>
        <p:txBody>
          <a:bodyPr anchor="b"/>
          <a:lstStyle>
            <a:lvl1pPr algn="l">
              <a:lnSpc>
                <a:spcPct val="85000"/>
              </a:lnSpc>
              <a:defRPr sz="54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TITLE OF PRESENTATION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8BD5A3-5DEB-682E-FA54-44171131C8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161" y="3685976"/>
            <a:ext cx="9144000" cy="561975"/>
          </a:xfrm>
        </p:spPr>
        <p:txBody>
          <a:bodyPr>
            <a:noAutofit/>
          </a:bodyPr>
          <a:lstStyle>
            <a:lvl1pPr marL="0" indent="0" algn="l">
              <a:buNone/>
              <a:defRPr sz="3200" i="1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Here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C39CE-59DA-C7D2-5928-4614F39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8160" y="5187850"/>
            <a:ext cx="5246413" cy="365125"/>
          </a:xfrm>
        </p:spPr>
        <p:txBody>
          <a:bodyPr/>
          <a:lstStyle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PRIVATE &amp; CONFIDENTIAL | © 20XX, REV Group,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8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2A674-2ECF-6468-2894-4D7B4D04F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B6ECE-4379-301B-2CFE-295975DBB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9A11A6-E21E-8479-B9D8-7C59E4072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9E6C7-038B-EACF-7E82-554D9E6CB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BC71F2-009B-98C1-8A5B-3CD228FD2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A90F4-937D-B03C-9D18-D7EF80CCC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15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F4DED-5ECD-B8E8-E0D0-2628D98E7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EEFD2-4581-A2AB-8973-8A1189811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7BF2EC-4843-B362-EBD3-5CB982E8AF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B79F9E-9633-CC4A-7C4F-44CB84FF20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A89947-9048-BD8F-CE7B-415203C045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CFF626-ACDA-E4CB-0EC8-5EF51A788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2BEB8B-963D-28A4-629D-278B09769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CDCC76-E3E7-2FA3-EF0C-401EBA777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99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8BD67-B582-A68E-9461-6072F2574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BC845F-92E0-847A-A358-264AE1CED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E9CD51-B11C-732F-E25C-0B7465436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3BED52-9EFB-91D0-07DA-BF24DFE39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86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266B24-BA55-47DF-7054-75449F8D8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7EB6C1-CD17-E62E-E149-B50B0E3C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4A979D-B409-D7F0-0A5D-42DF0678E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72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81189-EFD3-EC45-1864-9970056E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DB092-55C4-04F5-B302-50034738F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F0FEF4-B45E-45F0-C725-7EB2DAA1F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7D46C-CEA4-A667-49EA-CA2929D8D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0F1B26-0430-319F-36E7-55F0D6695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828BB6-72EC-2DF1-8FB7-FC015901C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974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E2487-882F-D83E-895E-089A6D3C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999661-004B-8591-C4C2-B1EC21B336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5C77B-515F-F49C-BE06-C83DA69EA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BE26B8-D597-1642-B26B-1809D5F76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8F5D0-1216-9E3F-2232-6FCB89B63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95EDC-3E58-F616-FB87-6B0BA5718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64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813E8-5C1C-1D94-07C1-2AE973C59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8120C-7255-F6A3-0BC4-E347559E57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84E73-0378-BEAA-89DF-AF17BDCE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F57F5-9DAE-6EB1-086F-A122762F4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4A84D-3E0C-6966-9775-2B9DD1FD5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46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D6F4AC-4CBE-E724-C98D-4CB08C189D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31354-20AF-1D58-FBEE-A50903472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B6095-3E3F-E90A-0D8E-4ADD3458B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8A598-2D81-39A0-DB21-8CA66A580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462E6-01B6-3B3D-D1AB-8096F78AB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45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1B4708AF-BEBD-088F-4C9E-AC3DE66F54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C5E553-EB84-C684-3288-DF135F4DEE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049" y="2555081"/>
            <a:ext cx="10363201" cy="1747837"/>
          </a:xfrm>
        </p:spPr>
        <p:txBody>
          <a:bodyPr anchor="b"/>
          <a:lstStyle>
            <a:lvl1pPr algn="l">
              <a:lnSpc>
                <a:spcPct val="85000"/>
              </a:lnSpc>
              <a:defRPr sz="54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TITLE OF SECTION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8B511E0-22F5-84B5-2601-A318A1165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3889" y="6356350"/>
            <a:ext cx="8077200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6754BD0-730B-0C34-9022-C3B142774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280675"/>
      </p:ext>
    </p:extLst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051391EC-1034-5A7B-5673-927B468D51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E44AD-F23A-45C3-C634-A9D0C711B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400" y="581422"/>
            <a:ext cx="8342375" cy="662782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00B34-3DBB-4DF9-D80F-80F3F5FB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3889" y="6356350"/>
            <a:ext cx="8077200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0A5E-07D1-0514-F15D-A0ACB268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D9F15C8-8821-A8C7-CD6C-6DCB253710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3889" y="1957983"/>
            <a:ext cx="10907549" cy="3684588"/>
          </a:xfrm>
        </p:spPr>
        <p:txBody>
          <a:bodyPr/>
          <a:lstStyle>
            <a:lvl1pPr marL="0" indent="0">
              <a:buNone/>
              <a:defRPr i="1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 err="1"/>
              <a:t>Subheadline</a:t>
            </a:r>
            <a:r>
              <a:rPr lang="en-US" dirty="0"/>
              <a:t> Goes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398170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193D958C-25CE-D520-F27A-B59E090F0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E44AD-F23A-45C3-C634-A9D0C711B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400" y="581422"/>
            <a:ext cx="8342375" cy="662782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00B34-3DBB-4DF9-D80F-80F3F5FB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3316" y="6356350"/>
            <a:ext cx="8312084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0A5E-07D1-0514-F15D-A0ACB268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06D159C-161F-7595-A123-B0C80C81E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3316" y="1957983"/>
            <a:ext cx="5392672" cy="3684588"/>
          </a:xfrm>
        </p:spPr>
        <p:txBody>
          <a:bodyPr/>
          <a:lstStyle>
            <a:lvl1pPr marL="0" indent="0">
              <a:buNone/>
              <a:defRPr i="1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420919C-B0C4-C011-C9D0-84E67A6C16A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430897" y="1958181"/>
            <a:ext cx="5157787" cy="3684588"/>
          </a:xfrm>
        </p:spPr>
        <p:txBody>
          <a:bodyPr/>
          <a:lstStyle>
            <a:lvl1pPr marL="0" indent="0">
              <a:buNone/>
              <a:defRPr i="1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4112959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7A549710-CA09-D0FA-DF4F-296B12C89A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E44AD-F23A-45C3-C634-A9D0C711B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400" y="581422"/>
            <a:ext cx="8342375" cy="662782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00B34-3DBB-4DF9-D80F-80F3F5FB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3025" y="6356350"/>
            <a:ext cx="8342375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0A5E-07D1-0514-F15D-A0ACB268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420919C-B0C4-C011-C9D0-84E67A6C16A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269584" y="2071687"/>
            <a:ext cx="6160416" cy="3825713"/>
          </a:xfrm>
        </p:spPr>
        <p:txBody>
          <a:bodyPr/>
          <a:lstStyle>
            <a:lvl1pPr marL="0" indent="0">
              <a:buNone/>
              <a:defRPr i="1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EC9FCC-7F01-BBEC-605C-AD2F7D04C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2071688"/>
            <a:ext cx="4825171" cy="3809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13598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55378C82-4D99-1EB0-E39A-2746C5700E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E44AD-F23A-45C3-C634-A9D0C711B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400" y="581422"/>
            <a:ext cx="8342375" cy="662782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00B34-3DBB-4DF9-D80F-80F3F5FB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3025" y="6356350"/>
            <a:ext cx="8342375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0A5E-07D1-0514-F15D-A0ACB268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420919C-B0C4-C011-C9D0-84E67A6C16A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062194" y="2071687"/>
            <a:ext cx="6367806" cy="3825713"/>
          </a:xfrm>
        </p:spPr>
        <p:txBody>
          <a:bodyPr/>
          <a:lstStyle>
            <a:lvl1pPr marL="0" indent="0">
              <a:buNone/>
              <a:defRPr i="1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EC9FCC-7F01-BBEC-605C-AD2F7D04C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81666" y="2071687"/>
            <a:ext cx="4089333" cy="3228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ED3C66C-10D6-78D5-0AE5-07F793055E7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81665" y="5497115"/>
            <a:ext cx="4089333" cy="662782"/>
          </a:xfrm>
        </p:spPr>
        <p:txBody>
          <a:bodyPr/>
          <a:lstStyle>
            <a:lvl1pPr marL="0" indent="0">
              <a:buNone/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58827692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9249967C-A4D5-012C-A139-D7B70F6C83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AE44AD-F23A-45C3-C634-A9D0C711B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400" y="581422"/>
            <a:ext cx="8342375" cy="662782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45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00B34-3DBB-4DF9-D80F-80F3F5FB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3025" y="6356350"/>
            <a:ext cx="8342375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0A5E-07D1-0514-F15D-A0ACB268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AED3C66C-10D6-78D5-0AE5-07F793055E7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73025" y="4463843"/>
            <a:ext cx="3433367" cy="66278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51B17F7-A7E1-C925-F9BE-BE92E804CE36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573024" y="2224087"/>
            <a:ext cx="3433367" cy="20644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9BAD7FB-931A-AEA6-BFE2-C5B8B24C0146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4369638" y="2224086"/>
            <a:ext cx="3433367" cy="20644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4D9B78B-CB4A-289B-C68B-92DFD41FDD46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169302" y="2224086"/>
            <a:ext cx="3433367" cy="20644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6CD1C64-2E3B-3B89-60EB-42E7CFDF9255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69638" y="4475924"/>
            <a:ext cx="3433367" cy="66278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66F1BC21-9302-4651-82CB-AFB4D1729D86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69302" y="4463843"/>
            <a:ext cx="3433367" cy="662782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8244819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blue text&#10;&#10;Description automatically generated">
            <a:extLst>
              <a:ext uri="{FF2B5EF4-FFF2-40B4-BE49-F238E27FC236}">
                <a16:creationId xmlns:a16="http://schemas.microsoft.com/office/drawing/2014/main" id="{987BC08C-468F-CB95-384F-78743EBA61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F00B34-3DBB-4DF9-D80F-80F3F5FB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2169" y="6356350"/>
            <a:ext cx="8293231" cy="365125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0A5E-07D1-0514-F15D-A0ACB268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0575" y="6276578"/>
            <a:ext cx="2743200" cy="365125"/>
          </a:xfrm>
        </p:spPr>
        <p:txBody>
          <a:bodyPr/>
          <a:lstStyle>
            <a:lvl1pPr>
              <a:defRPr sz="1400" b="0" i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0D47497A-BFAF-454B-85A7-21370A1123D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293629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5D78F-6B25-D93B-692B-C457902B7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113EF-7478-F141-1CD2-996ED6D7B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FE3BD-30C2-7CED-6A68-2BE2C7A001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5807697" cy="365125"/>
          </a:xfrm>
        </p:spPr>
        <p:txBody>
          <a:bodyPr/>
          <a:lstStyle>
            <a:lvl1pPr>
              <a:defRPr sz="1000"/>
            </a:lvl1pPr>
          </a:lstStyle>
          <a:p>
            <a:r>
              <a:rPr lang="en-US"/>
              <a:t>PRIVATE &amp; CONFIDENTIAL | © 20XX, REV Group, Inc. All rights reserved.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BF64E-5D82-566A-BCA9-C43CE327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85055-2573-B66C-C194-E72758FC4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35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9E579D-050A-F00D-8F90-B3FD2B1F2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032DE1-67C3-7B7B-2C0B-0359115BE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5E02D-AE01-79AA-CB39-2EF3A7C93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PRIVATE &amp; CONFIDENTIAL | © 20XX, REV Group, Inc. All rights reserved.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EAFEE-416D-104F-61B5-EC1ECBB70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D6ED2-B9E4-33C1-CC42-2CB59B55A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7497A-BFAF-454B-85A7-21370A112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5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65" r:id="rId7"/>
    <p:sldLayoutId id="2147483664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3CE19-EA1D-9191-59A8-23AEA730F4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OTS TRAINING</a:t>
            </a:r>
          </a:p>
        </p:txBody>
      </p:sp>
    </p:spTree>
    <p:extLst>
      <p:ext uri="{BB962C8B-B14F-4D97-AF65-F5344CB8AC3E}">
        <p14:creationId xmlns:p14="http://schemas.microsoft.com/office/powerpoint/2010/main" val="1276502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C474-6312-A878-1E18-C1D76357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Pre-Con Meeting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AAB829-E963-FE3B-0C3A-0C9806271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17FF0-BABF-48F4-8506-2ADBF39D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144CDAC-16D6-0DE3-95C8-3F5B0F1C40A0}"/>
              </a:ext>
            </a:extLst>
          </p:cNvPr>
          <p:cNvSpPr txBox="1">
            <a:spLocks/>
          </p:cNvSpPr>
          <p:nvPr/>
        </p:nvSpPr>
        <p:spPr>
          <a:xfrm>
            <a:off x="411859" y="1930336"/>
            <a:ext cx="11030959" cy="4608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Pre-Con meeting to be held with representation from engineering support functions.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>
                  <a:tint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Dealer leads the Pre-Con meeting utilizing the updated spec.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>
                  <a:tint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Contract Admin to populate Change Order as items are identified and discussed during the meeting.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2100" dirty="0">
              <a:solidFill>
                <a:schemeClr val="tx1">
                  <a:tint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AFE1C397-DCA3-6F25-A5DC-7536B9E1DD4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28715" y="3371850"/>
            <a:ext cx="2170932" cy="2738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6545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C474-6312-A878-1E18-C1D76357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Pre-Con Meeting 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AAB829-E963-FE3B-0C3A-0C9806271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17FF0-BABF-48F4-8506-2ADBF39D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144CDAC-16D6-0DE3-95C8-3F5B0F1C40A0}"/>
              </a:ext>
            </a:extLst>
          </p:cNvPr>
          <p:cNvSpPr txBox="1">
            <a:spLocks/>
          </p:cNvSpPr>
          <p:nvPr/>
        </p:nvSpPr>
        <p:spPr>
          <a:xfrm>
            <a:off x="411859" y="1930336"/>
            <a:ext cx="10731857" cy="4608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Priced change order and updated drawings will be provided. 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is expected that dealer and customer representatives with authority to sign the change order by the conclusion of the Pre-Con meeting.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the change order needs to be taken from the meeting for final review and signature, it is expected to have it signed and returned within 10 calendar days. 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the change order is not signed by then, an additional day per day will be added to the promised delivery date.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Additionally, an increase of 1% of the contract price will be added to the order, if the change order is not signed within 45 calendar days of receiving it.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Paint chips need to be signed and approved by customer.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Lettering, striping, graphics, paint break details need to be provided by the customer.</a:t>
            </a:r>
          </a:p>
          <a:p>
            <a:pPr marL="3429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Any outstanding items should be clearly defined with responsibility, expectations and deadline for completion.</a:t>
            </a:r>
          </a:p>
        </p:txBody>
      </p:sp>
    </p:spTree>
    <p:extLst>
      <p:ext uri="{BB962C8B-B14F-4D97-AF65-F5344CB8AC3E}">
        <p14:creationId xmlns:p14="http://schemas.microsoft.com/office/powerpoint/2010/main" val="1835178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C474-6312-A878-1E18-C1D76357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Pre-Con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AAB829-E963-FE3B-0C3A-0C9806271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17FF0-BABF-48F4-8506-2ADBF39D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144CDAC-16D6-0DE3-95C8-3F5B0F1C40A0}"/>
              </a:ext>
            </a:extLst>
          </p:cNvPr>
          <p:cNvSpPr txBox="1">
            <a:spLocks/>
          </p:cNvSpPr>
          <p:nvPr/>
        </p:nvSpPr>
        <p:spPr>
          <a:xfrm>
            <a:off x="411859" y="1930336"/>
            <a:ext cx="11030959" cy="4608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Updated drawings, specs, pricing will be sent to dealer for final confirmation prior to order release.</a:t>
            </a:r>
          </a:p>
          <a:p>
            <a:pPr marL="285750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Outstanding items like signed graphics layout, etc. need to be finalized within the prescribed timeline.</a:t>
            </a:r>
          </a:p>
          <a:p>
            <a:pPr marL="285750" indent="-28575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Estimated truck completion (subject to change) will be provided to the dealer/customer.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>
                  <a:tint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endParaRPr lang="en-US" sz="2100" dirty="0">
              <a:solidFill>
                <a:schemeClr val="tx1">
                  <a:tint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8183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8D380-3C74-EC43-6A45-D0AE516E1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88F414-BDC5-8886-28FB-537C6F9EC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BAACA3-3A95-5EC2-8A3B-9F35B976B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C02082-380F-1EA7-EF93-280D390906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3315" y="3136307"/>
            <a:ext cx="10762591" cy="2506264"/>
          </a:xfrm>
        </p:spPr>
        <p:txBody>
          <a:bodyPr>
            <a:normAutofit/>
          </a:bodyPr>
          <a:lstStyle/>
          <a:p>
            <a:pPr algn="ctr"/>
            <a:r>
              <a:rPr lang="en-US" sz="7200" b="1" i="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21478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E5568-AEB0-30CE-578F-D9406E50F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E414A5-2B55-A4D7-FE25-2628F1F62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6D23F0-E79F-F749-72DE-97FC02815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6A8CEBB-7CF9-32ED-00E5-8DE3430D31EC}"/>
              </a:ext>
            </a:extLst>
          </p:cNvPr>
          <p:cNvSpPr txBox="1">
            <a:spLocks/>
          </p:cNvSpPr>
          <p:nvPr/>
        </p:nvSpPr>
        <p:spPr>
          <a:xfrm>
            <a:off x="0" y="1850564"/>
            <a:ext cx="10895888" cy="4608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+mj-lt"/>
              <a:buAutoNum type="arabicPeriod"/>
            </a:pPr>
            <a:r>
              <a:rPr lang="en-US" sz="2000" b="1" dirty="0"/>
              <a:t>Purpose:  </a:t>
            </a:r>
            <a:r>
              <a:rPr lang="en-US" sz="2000" dirty="0"/>
              <a:t>The purpose of this instruction is to review the order and ensure accurate truck configuration design and build that meets the customer expectations.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/>
          </a:p>
          <a:p>
            <a:pPr marL="457200" indent="-457200" algn="l">
              <a:buFontTx/>
              <a:buAutoNum type="arabicPeriod"/>
            </a:pPr>
            <a:r>
              <a:rPr lang="en-US" sz="2000" b="1" dirty="0"/>
              <a:t>Scope:  </a:t>
            </a:r>
            <a:r>
              <a:rPr lang="en-US" sz="2000" dirty="0"/>
              <a:t>This instruction applies to the Pre-Con process</a:t>
            </a:r>
            <a:r>
              <a:rPr lang="en-US" sz="2000" b="1" dirty="0"/>
              <a:t> </a:t>
            </a:r>
            <a:r>
              <a:rPr lang="en-US" sz="2000" dirty="0"/>
              <a:t>within REV Fire Group; all business units.</a:t>
            </a:r>
          </a:p>
          <a:p>
            <a:pPr lvl="1"/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OTS (order to ship)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Reduce time from order acceptance to engineering design and release.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Implement new upfront process steps: </a:t>
            </a: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Sales and Engineering review </a:t>
            </a:r>
          </a:p>
          <a:p>
            <a:pPr marL="1657350" lvl="3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Pre-Con participation by cross functional team</a:t>
            </a:r>
          </a:p>
          <a:p>
            <a:pPr marL="457200" indent="-457200">
              <a:buFont typeface="Calibri Ligh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6284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32429-2798-9856-FE63-6F6AEC274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Outputs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A01389-1C34-33A4-E20E-0D62AA49D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B37D8-D0D9-964B-847C-9F1E1D024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5A6657E-DB0A-53BA-4503-CE3781C3F36C}"/>
              </a:ext>
            </a:extLst>
          </p:cNvPr>
          <p:cNvSpPr txBox="1">
            <a:spLocks/>
          </p:cNvSpPr>
          <p:nvPr/>
        </p:nvSpPr>
        <p:spPr>
          <a:xfrm>
            <a:off x="164032" y="1747774"/>
            <a:ext cx="11680439" cy="46085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50000"/>
              </a:lnSpc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Engineering and Sales expertise in Pre-Con meeting drives customer confidence.</a:t>
            </a:r>
          </a:p>
          <a:p>
            <a:pPr marL="285750" indent="-285750" algn="l">
              <a:lnSpc>
                <a:spcPct val="150000"/>
              </a:lnSpc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Cross functional participation offers real time information on feasibility and pricing.</a:t>
            </a:r>
          </a:p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Live updates to sales drawing during Pre-Con contributes to customer engagement and clarification.</a:t>
            </a:r>
          </a:p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A signed Change Order (CO A) at the conclusion of Pre-Con avoids delays and finalizes order.</a:t>
            </a:r>
          </a:p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Engineering reviews non-standard options, if necessary, suggests alternate options that most closely meets customer intent.</a:t>
            </a:r>
          </a:p>
          <a:p>
            <a:pPr marL="285750" indent="-285750" algn="l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“Clean order” requirement (no open issues) before transition from sales to engineering .</a:t>
            </a:r>
          </a:p>
          <a:p>
            <a:pPr marL="285750" indent="-285750" algn="l">
              <a:lnSpc>
                <a:spcPct val="150000"/>
              </a:lnSpc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Standard work, documents and processes to be utilized to ensure standardization.</a:t>
            </a:r>
          </a:p>
        </p:txBody>
      </p:sp>
    </p:spTree>
    <p:extLst>
      <p:ext uri="{BB962C8B-B14F-4D97-AF65-F5344CB8AC3E}">
        <p14:creationId xmlns:p14="http://schemas.microsoft.com/office/powerpoint/2010/main" val="1917939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811B4-35AB-C46D-C781-381CB193B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Map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98C23D-E02E-776E-5A07-9D9AAB08F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A9594C-6F6F-3148-1835-B1E67D5B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38BCDE-5529-864F-2F00-A179FD622C91}"/>
              </a:ext>
            </a:extLst>
          </p:cNvPr>
          <p:cNvSpPr txBox="1"/>
          <p:nvPr/>
        </p:nvSpPr>
        <p:spPr>
          <a:xfrm>
            <a:off x="97394" y="1639777"/>
            <a:ext cx="1877437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Future State: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AC78B4-71CD-5A8A-2E2D-FB0C2CB60A54}"/>
              </a:ext>
            </a:extLst>
          </p:cNvPr>
          <p:cNvSpPr txBox="1"/>
          <p:nvPr/>
        </p:nvSpPr>
        <p:spPr>
          <a:xfrm>
            <a:off x="174307" y="4395031"/>
            <a:ext cx="1130871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Note: 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Timeline shown above will be impacted and vary by backlog.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Delivery penalty starts on the 11</a:t>
            </a:r>
            <a:r>
              <a:rPr lang="en-US" sz="1200" baseline="30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day after Pre-Con Change Order and updated drawings submitted to the dealer.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Price penalty starts on the 46</a:t>
            </a:r>
            <a:r>
              <a:rPr lang="en-US" sz="1200" baseline="30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day after Pre-Con Change Order and updated drawings submitted to the dealer.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endParaRPr lang="en-US" sz="14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D8EF933-CD6B-190B-A13F-1356CA461779}"/>
              </a:ext>
            </a:extLst>
          </p:cNvPr>
          <p:cNvGrpSpPr/>
          <p:nvPr/>
        </p:nvGrpSpPr>
        <p:grpSpPr>
          <a:xfrm>
            <a:off x="447780" y="2565875"/>
            <a:ext cx="11126462" cy="1305077"/>
            <a:chOff x="463358" y="3689978"/>
            <a:chExt cx="11126462" cy="130507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7A3E78A-441A-AD2E-6331-4B5D249AD6C8}"/>
                </a:ext>
              </a:extLst>
            </p:cNvPr>
            <p:cNvSpPr txBox="1"/>
            <p:nvPr/>
          </p:nvSpPr>
          <p:spPr>
            <a:xfrm>
              <a:off x="463358" y="4733445"/>
              <a:ext cx="5068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000000"/>
                  </a:solidFill>
                </a:rPr>
                <a:t>Day 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DE37118-611A-3B1C-2732-456C9B3B28A4}"/>
                </a:ext>
              </a:extLst>
            </p:cNvPr>
            <p:cNvSpPr txBox="1"/>
            <p:nvPr/>
          </p:nvSpPr>
          <p:spPr>
            <a:xfrm>
              <a:off x="2973784" y="4723451"/>
              <a:ext cx="506870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rgbClr val="000000"/>
                  </a:solidFill>
                </a:rPr>
                <a:t>Day 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52BB47-01F8-5DE3-0A43-DCD02322BFFC}"/>
                </a:ext>
              </a:extLst>
            </p:cNvPr>
            <p:cNvSpPr txBox="1"/>
            <p:nvPr/>
          </p:nvSpPr>
          <p:spPr>
            <a:xfrm>
              <a:off x="4180351" y="4723451"/>
              <a:ext cx="579005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rgbClr val="000000"/>
                  </a:solidFill>
                </a:rPr>
                <a:t>Day 45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80E4AB-BEBC-F270-74C8-F20C0C9386ED}"/>
                </a:ext>
              </a:extLst>
            </p:cNvPr>
            <p:cNvSpPr txBox="1"/>
            <p:nvPr/>
          </p:nvSpPr>
          <p:spPr>
            <a:xfrm>
              <a:off x="7098664" y="4724899"/>
              <a:ext cx="579005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rgbClr val="000000"/>
                  </a:solidFill>
                </a:rPr>
                <a:t>Day 55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1653105-B99A-B3D9-2EDB-59655FB6751F}"/>
                </a:ext>
              </a:extLst>
            </p:cNvPr>
            <p:cNvSpPr/>
            <p:nvPr/>
          </p:nvSpPr>
          <p:spPr>
            <a:xfrm>
              <a:off x="6024785" y="3691591"/>
              <a:ext cx="1363382" cy="9764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</a:rPr>
                <a:t>Change Order signed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A6CA0D1-EE0A-5359-D6E7-168A7C8FA680}"/>
                </a:ext>
              </a:extLst>
            </p:cNvPr>
            <p:cNvSpPr/>
            <p:nvPr/>
          </p:nvSpPr>
          <p:spPr>
            <a:xfrm>
              <a:off x="9026534" y="3689978"/>
              <a:ext cx="1459156" cy="9780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  <a:cs typeface="Calibri"/>
                </a:rPr>
                <a:t>Price           penalty added </a:t>
              </a:r>
              <a:r>
                <a:rPr lang="en-US" sz="1000" dirty="0">
                  <a:solidFill>
                    <a:schemeClr val="bg1"/>
                  </a:solidFill>
                  <a:latin typeface="Calibri"/>
                  <a:cs typeface="Calibri"/>
                </a:rPr>
                <a:t>(1% of contract price)</a:t>
              </a:r>
              <a:endParaRPr lang="en-US" sz="1000" dirty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420339-FC0C-3F8F-405C-1356449B0D1B}"/>
                </a:ext>
              </a:extLst>
            </p:cNvPr>
            <p:cNvSpPr/>
            <p:nvPr/>
          </p:nvSpPr>
          <p:spPr>
            <a:xfrm>
              <a:off x="7390244" y="3692047"/>
              <a:ext cx="1636290" cy="9764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</a:rPr>
                <a:t>Delivery     penalty added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  <a:latin typeface="Calibri"/>
                </a:rPr>
                <a:t>(1 day for each day late until Order Release)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D94634-9D9F-713E-2ACA-C7342C381920}"/>
                </a:ext>
              </a:extLst>
            </p:cNvPr>
            <p:cNvSpPr/>
            <p:nvPr/>
          </p:nvSpPr>
          <p:spPr>
            <a:xfrm>
              <a:off x="10485690" y="3689978"/>
              <a:ext cx="1104130" cy="9780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  <a:cs typeface="Calibri"/>
                </a:rPr>
                <a:t>Order Released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4C1BF28-FF43-95A3-D089-1BEA9522BF8D}"/>
                </a:ext>
              </a:extLst>
            </p:cNvPr>
            <p:cNvSpPr/>
            <p:nvPr/>
          </p:nvSpPr>
          <p:spPr>
            <a:xfrm>
              <a:off x="633336" y="3693860"/>
              <a:ext cx="1313562" cy="9725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</a:rPr>
                <a:t>Order Acceptance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36F7F97-A9B9-A226-1E53-4DDEC1060B7B}"/>
                </a:ext>
              </a:extLst>
            </p:cNvPr>
            <p:cNvSpPr/>
            <p:nvPr/>
          </p:nvSpPr>
          <p:spPr>
            <a:xfrm>
              <a:off x="1948976" y="3693860"/>
              <a:ext cx="1313562" cy="9780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</a:rPr>
                <a:t>Pre-Con Scheduled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92AC1E1-1137-21DD-716A-36515442272E}"/>
                </a:ext>
              </a:extLst>
            </p:cNvPr>
            <p:cNvSpPr/>
            <p:nvPr/>
          </p:nvSpPr>
          <p:spPr>
            <a:xfrm>
              <a:off x="3262538" y="3694771"/>
              <a:ext cx="1209394" cy="97161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Calibri"/>
                </a:rPr>
                <a:t>Pre-Con Conducted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1EC5E56-75C3-392B-B872-1FB43C552CF7}"/>
                </a:ext>
              </a:extLst>
            </p:cNvPr>
            <p:cNvSpPr/>
            <p:nvPr/>
          </p:nvSpPr>
          <p:spPr>
            <a:xfrm>
              <a:off x="4469854" y="3689978"/>
              <a:ext cx="1552853" cy="9764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Calibri"/>
                </a:rPr>
                <a:t>Change Order and updated drawings provided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048B74F-D1D5-4F4B-B132-BEAA728FBCBA}"/>
                </a:ext>
              </a:extLst>
            </p:cNvPr>
            <p:cNvSpPr txBox="1"/>
            <p:nvPr/>
          </p:nvSpPr>
          <p:spPr>
            <a:xfrm>
              <a:off x="5733204" y="4723451"/>
              <a:ext cx="579005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rgbClr val="000000"/>
                  </a:solidFill>
                </a:rPr>
                <a:t>Day 45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738CCC8-263C-5819-EF96-5A35D131648D}"/>
                </a:ext>
              </a:extLst>
            </p:cNvPr>
            <p:cNvSpPr txBox="1"/>
            <p:nvPr/>
          </p:nvSpPr>
          <p:spPr>
            <a:xfrm>
              <a:off x="8805398" y="4723451"/>
              <a:ext cx="579005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rgbClr val="000000"/>
                  </a:solidFill>
                </a:rPr>
                <a:t>Day 90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308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6B041-760C-3EC6-54B9-946F4ADF4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Chart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6F9A49-4917-2714-EA2A-C2EAC6F6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2327E6-44FF-D2FB-010E-B720A67A3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E45CA1-65C8-BD41-1902-2244E672E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4" y="1534122"/>
            <a:ext cx="6003636" cy="19864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A0CE37-F4A5-5DFC-F2F2-A8C005F8A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57" y="3427911"/>
            <a:ext cx="6029274" cy="29373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66578B-8AF9-3FD4-63B8-492161EB5A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8350" y="3257416"/>
            <a:ext cx="5124450" cy="2257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ADB60E-BE73-3F5B-43EB-A50A29961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5756" y="6289370"/>
            <a:ext cx="1073044" cy="113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04919FB-9843-54AE-79F3-1CCD87901B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9679" y="5496641"/>
            <a:ext cx="128818" cy="79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96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A2C7F-B43B-32B0-1DAA-4F089FECF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Pre-Con Change Policy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6F9CCB-1F29-62A0-E4D0-7EB5C1BA8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BD9D7E-6530-1E01-3D11-7B25BE97D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F6D531-9D7D-5E10-D483-237F691165B0}"/>
              </a:ext>
            </a:extLst>
          </p:cNvPr>
          <p:cNvSpPr txBox="1"/>
          <p:nvPr/>
        </p:nvSpPr>
        <p:spPr>
          <a:xfrm>
            <a:off x="68773" y="1524258"/>
            <a:ext cx="11596236" cy="42165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 dirty="0">
              <a:cs typeface="Calibri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the event any of the changes listed below are requested, the Pre-Con meeting will need to be rescheduled.  </a:t>
            </a:r>
          </a:p>
          <a:p>
            <a:pPr marL="285750" indent="-285750">
              <a:buFont typeface="Arial"/>
              <a:buChar char="•"/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dealer will need to generate a new quote for the apparatus in the latest price slot/data book.  </a:t>
            </a:r>
          </a:p>
          <a:p>
            <a:pPr marL="285750" indent="-285750">
              <a:buFont typeface="Arial"/>
              <a:buChar char="•"/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new quote will then need to be resubmitted though the standard upfront review process prior to submitting as an order.  </a:t>
            </a:r>
          </a:p>
          <a:p>
            <a:pPr marL="285750" indent="-285750">
              <a:buFont typeface="Arial"/>
              <a:buChar char="•"/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new order will be subjected to the current delivery guideline.</a:t>
            </a:r>
          </a:p>
          <a:p>
            <a:pPr marL="285750" indent="-285750">
              <a:buFont typeface="Arial"/>
              <a:buChar char="•"/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new Pre-Con meeting will need to be scheduled. </a:t>
            </a:r>
          </a:p>
          <a:p>
            <a:pPr marL="342900" indent="-342900">
              <a:buFont typeface="Wingdings"/>
              <a:buChar char="§"/>
            </a:pP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9056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1823-C8C7-0349-60ED-FC29BE797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Pre-Con Change Policy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8DB6CB-DA97-BCE6-BC9D-272D8D9CD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AC0867-20E6-F4AB-B400-AF127BD84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170B6B1-72EB-0E4A-1B20-5742075B242E}"/>
              </a:ext>
            </a:extLst>
          </p:cNvPr>
          <p:cNvSpPr txBox="1">
            <a:spLocks/>
          </p:cNvSpPr>
          <p:nvPr/>
        </p:nvSpPr>
        <p:spPr>
          <a:xfrm>
            <a:off x="293863" y="2180324"/>
            <a:ext cx="5128445" cy="40175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Length &amp; Height Restriction 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Equipment Allowance 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Hose load change impacting design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Product Type </a:t>
            </a:r>
            <a:r>
              <a:rPr lang="en-US" sz="1200" dirty="0"/>
              <a:t>(Pumper, Tanker, Rescue, etc.)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Aerial Device model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Custom Cab or Commercial chassis model 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Major drivetrain </a:t>
            </a:r>
            <a:r>
              <a:rPr lang="en-US" sz="1200" dirty="0"/>
              <a:t>(4x4, tandem axle, frame rails, torque box, axles, suspension, exhaust, etc.) 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Generators and Idle Reduction Systems</a:t>
            </a:r>
          </a:p>
          <a:p>
            <a:pPr marL="342900" indent="-342900" algn="l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Major electrical system changes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D37D65D1-1457-3A96-BB07-28A39FD97026}"/>
              </a:ext>
            </a:extLst>
          </p:cNvPr>
          <p:cNvSpPr txBox="1">
            <a:spLocks/>
          </p:cNvSpPr>
          <p:nvPr/>
        </p:nvSpPr>
        <p:spPr>
          <a:xfrm>
            <a:off x="7752587" y="1691466"/>
            <a:ext cx="4602052" cy="45549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000" b="0" i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0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/>
              <a:buChar char="o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5FB024-93B7-0E66-30B6-F7954C8464AA}"/>
              </a:ext>
            </a:extLst>
          </p:cNvPr>
          <p:cNvSpPr txBox="1"/>
          <p:nvPr/>
        </p:nvSpPr>
        <p:spPr>
          <a:xfrm>
            <a:off x="5918389" y="2180324"/>
            <a:ext cx="6178608" cy="3577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 tank capacity Body Material 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Body Structure </a:t>
            </a:r>
            <a:r>
              <a:rPr lang="en-US" sz="12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(Body style, compartment design, rear end design, staircase design, hosebed style, roof top storage design, etc.) 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Ladder Storage </a:t>
            </a:r>
            <a:r>
              <a:rPr lang="en-US" sz="12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(location, make-model, length, quantity) 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Pump Module structure </a:t>
            </a:r>
            <a:r>
              <a:rPr lang="en-US" sz="12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(Top/Side Mount, Enclosed pump panel, Crosslay/Speedlay, Storage module, etc.) 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Pump brand and model 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Major plumbing </a:t>
            </a:r>
            <a:r>
              <a:rPr lang="en-US" sz="12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(CAFS, SAM, etc.) 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Customer/dealer supplied items</a:t>
            </a:r>
          </a:p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>
                  <a:tint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FA927C-3A5B-B3CE-48D0-30E58237A7E3}"/>
              </a:ext>
            </a:extLst>
          </p:cNvPr>
          <p:cNvSpPr txBox="1"/>
          <p:nvPr/>
        </p:nvSpPr>
        <p:spPr>
          <a:xfrm>
            <a:off x="182494" y="1640378"/>
            <a:ext cx="987111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Configuration and Design changes to be avoided at Pre-Con meeting:</a:t>
            </a:r>
          </a:p>
        </p:txBody>
      </p:sp>
    </p:spTree>
    <p:extLst>
      <p:ext uri="{BB962C8B-B14F-4D97-AF65-F5344CB8AC3E}">
        <p14:creationId xmlns:p14="http://schemas.microsoft.com/office/powerpoint/2010/main" val="2369242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8922-ED25-11E4-75BB-779E01B7D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Review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22C92C-CAFC-AD10-F487-F074D68B9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653A52-67D2-265A-35E5-4D7C63F56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077284-57C2-0EC2-7643-2298C3C587B1}"/>
              </a:ext>
            </a:extLst>
          </p:cNvPr>
          <p:cNvSpPr txBox="1"/>
          <p:nvPr/>
        </p:nvSpPr>
        <p:spPr>
          <a:xfrm>
            <a:off x="54351" y="4780091"/>
            <a:ext cx="11923775" cy="1396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Individual Reviews </a:t>
            </a:r>
          </a:p>
          <a:p>
            <a:pPr lvl="1"/>
            <a:endParaRPr lang="en-US" sz="2000" dirty="0"/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Inside Sales and functional engineering teams shall complete the Individual Reviews of the order and flag options with questions, suggestions and/or concerns.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F5EC3E-1D86-4FCC-92B8-E3E7F3A81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522" y="1288615"/>
            <a:ext cx="2633733" cy="4123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BBB5AA-FBDB-4634-A615-B5677ACB7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431" y="1269568"/>
            <a:ext cx="3235406" cy="4081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987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2C474-6312-A878-1E18-C1D76357F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Pre-Con Package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AAB829-E963-FE3B-0C3A-0C9806271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636467"/>
                </a:solidFill>
                <a:latin typeface="Tahoma" panose="020B0604030504040204" pitchFamily="34" charset="0"/>
              </a:rPr>
              <a:t>PRIVATE &amp; CONFIDENTIAL | © 20XX, REV Group, Inc. All rights reserved.</a:t>
            </a:r>
            <a:endParaRPr lang="en-US" sz="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17FF0-BABF-48F4-8506-2ADBF39D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7497A-BFAF-454B-85A7-21370A1123D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144CDAC-16D6-0DE3-95C8-3F5B0F1C40A0}"/>
              </a:ext>
            </a:extLst>
          </p:cNvPr>
          <p:cNvSpPr txBox="1">
            <a:spLocks/>
          </p:cNvSpPr>
          <p:nvPr/>
        </p:nvSpPr>
        <p:spPr>
          <a:xfrm>
            <a:off x="411859" y="1930336"/>
            <a:ext cx="11030959" cy="4608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400" b="0" i="0" kern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Updated specs, drawings, weights, Pre-Con review questions/concerns/suggestions shall be sent to the dealer ten days prior to the Pre-Con meeting.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Paint chips will also be sent to dealer as soon as available for customer approval.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The Contract Admin will issue Pre-Con meeting agenda reflecting discussion items and policies.</a:t>
            </a:r>
          </a:p>
        </p:txBody>
      </p:sp>
    </p:spTree>
    <p:extLst>
      <p:ext uri="{BB962C8B-B14F-4D97-AF65-F5344CB8AC3E}">
        <p14:creationId xmlns:p14="http://schemas.microsoft.com/office/powerpoint/2010/main" val="3290120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bcbcf10-c576-4f04-a4c1-b08bef8af9d1">
      <Terms xmlns="http://schemas.microsoft.com/office/infopath/2007/PartnerControls"/>
    </lcf76f155ced4ddcb4097134ff3c332f>
    <TaxCatchAll xmlns="a5ad4f34-d4dc-4ede-9d23-248b543a20c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F5278233CF046AC56A482D998255B" ma:contentTypeVersion="11" ma:contentTypeDescription="Create a new document." ma:contentTypeScope="" ma:versionID="cd50d6743e0e9d108bbff8a12e6aae23">
  <xsd:schema xmlns:xsd="http://www.w3.org/2001/XMLSchema" xmlns:xs="http://www.w3.org/2001/XMLSchema" xmlns:p="http://schemas.microsoft.com/office/2006/metadata/properties" xmlns:ns2="1bcbcf10-c576-4f04-a4c1-b08bef8af9d1" xmlns:ns3="a5ad4f34-d4dc-4ede-9d23-248b543a20c8" targetNamespace="http://schemas.microsoft.com/office/2006/metadata/properties" ma:root="true" ma:fieldsID="1b8d518176bdb59a42bd5e7320be8849" ns2:_="" ns3:_="">
    <xsd:import namespace="1bcbcf10-c576-4f04-a4c1-b08bef8af9d1"/>
    <xsd:import namespace="a5ad4f34-d4dc-4ede-9d23-248b543a20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cbcf10-c576-4f04-a4c1-b08bef8af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3522ae8d-9d81-4186-8647-4d34558208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ad4f34-d4dc-4ede-9d23-248b543a20c8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d8ca8a4-6fbe-4868-b6b5-28506851c221}" ma:internalName="TaxCatchAll" ma:showField="CatchAllData" ma:web="a5ad4f34-d4dc-4ede-9d23-248b543a20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55EB1A-FFDD-4D30-B555-D45D02E97B8F}">
  <ds:schemaRefs>
    <ds:schemaRef ds:uri="http://schemas.microsoft.com/office/2006/metadata/properties"/>
    <ds:schemaRef ds:uri="http://schemas.microsoft.com/office/infopath/2007/PartnerControls"/>
    <ds:schemaRef ds:uri="1bcbcf10-c576-4f04-a4c1-b08bef8af9d1"/>
    <ds:schemaRef ds:uri="a5ad4f34-d4dc-4ede-9d23-248b543a20c8"/>
  </ds:schemaRefs>
</ds:datastoreItem>
</file>

<file path=customXml/itemProps2.xml><?xml version="1.0" encoding="utf-8"?>
<ds:datastoreItem xmlns:ds="http://schemas.openxmlformats.org/officeDocument/2006/customXml" ds:itemID="{F0B4F84C-15A5-465B-B640-AE4B6B1FA2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4B94B0-1A72-4A1C-9C51-BE3B41C8DC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cbcf10-c576-4f04-a4c1-b08bef8af9d1"/>
    <ds:schemaRef ds:uri="a5ad4f34-d4dc-4ede-9d23-248b543a20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1829</TotalTime>
  <Words>1106</Words>
  <Application>Microsoft Office PowerPoint</Application>
  <PresentationFormat>Widescreen</PresentationFormat>
  <Paragraphs>126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Wingdings</vt:lpstr>
      <vt:lpstr>Office Theme</vt:lpstr>
      <vt:lpstr>OTS TRAINING</vt:lpstr>
      <vt:lpstr>Project Scope</vt:lpstr>
      <vt:lpstr>Outputs</vt:lpstr>
      <vt:lpstr>Process Map</vt:lpstr>
      <vt:lpstr>Flow Chart</vt:lpstr>
      <vt:lpstr>Pre-Con Change Policy</vt:lpstr>
      <vt:lpstr>Pre-Con Change Policy</vt:lpstr>
      <vt:lpstr>Spec Review</vt:lpstr>
      <vt:lpstr>Pre-Con Package</vt:lpstr>
      <vt:lpstr>Pre-Con Meeting</vt:lpstr>
      <vt:lpstr>Pre-Con Meeting Conclusion</vt:lpstr>
      <vt:lpstr>Post Pre-Con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Petrie</dc:creator>
  <cp:lastModifiedBy>Jason Louque</cp:lastModifiedBy>
  <cp:revision>14</cp:revision>
  <dcterms:created xsi:type="dcterms:W3CDTF">2023-08-17T19:49:59Z</dcterms:created>
  <dcterms:modified xsi:type="dcterms:W3CDTF">2023-10-10T13:57:34Z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0x010100608F5278233CF046AC56A482D998255B</vt:lpwstr>
  </property>
</Properties>
</file>