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5" r:id="rId1"/>
  </p:sldMasterIdLst>
  <p:notesMasterIdLst>
    <p:notesMasterId r:id="rId143"/>
  </p:notesMasterIdLst>
  <p:sldIdLst>
    <p:sldId id="260" r:id="rId2"/>
    <p:sldId id="272" r:id="rId3"/>
    <p:sldId id="273" r:id="rId4"/>
    <p:sldId id="266" r:id="rId5"/>
    <p:sldId id="267" r:id="rId6"/>
    <p:sldId id="268" r:id="rId7"/>
    <p:sldId id="269" r:id="rId8"/>
    <p:sldId id="270" r:id="rId9"/>
    <p:sldId id="287" r:id="rId10"/>
    <p:sldId id="288" r:id="rId11"/>
    <p:sldId id="289" r:id="rId12"/>
    <p:sldId id="290" r:id="rId13"/>
    <p:sldId id="291" r:id="rId14"/>
    <p:sldId id="292" r:id="rId15"/>
    <p:sldId id="325" r:id="rId16"/>
    <p:sldId id="293" r:id="rId17"/>
    <p:sldId id="294" r:id="rId18"/>
    <p:sldId id="295" r:id="rId19"/>
    <p:sldId id="296" r:id="rId20"/>
    <p:sldId id="297" r:id="rId21"/>
    <p:sldId id="298" r:id="rId22"/>
    <p:sldId id="331" r:id="rId23"/>
    <p:sldId id="332" r:id="rId24"/>
    <p:sldId id="299" r:id="rId25"/>
    <p:sldId id="300" r:id="rId26"/>
    <p:sldId id="333" r:id="rId27"/>
    <p:sldId id="330" r:id="rId28"/>
    <p:sldId id="286" r:id="rId29"/>
    <p:sldId id="301" r:id="rId30"/>
    <p:sldId id="302" r:id="rId31"/>
    <p:sldId id="303" r:id="rId32"/>
    <p:sldId id="304" r:id="rId33"/>
    <p:sldId id="305" r:id="rId34"/>
    <p:sldId id="414" r:id="rId35"/>
    <p:sldId id="413" r:id="rId36"/>
    <p:sldId id="334" r:id="rId37"/>
    <p:sldId id="335" r:id="rId38"/>
    <p:sldId id="336" r:id="rId39"/>
    <p:sldId id="337" r:id="rId40"/>
    <p:sldId id="306" r:id="rId41"/>
    <p:sldId id="338" r:id="rId42"/>
    <p:sldId id="339" r:id="rId43"/>
    <p:sldId id="340" r:id="rId44"/>
    <p:sldId id="310" r:id="rId45"/>
    <p:sldId id="311" r:id="rId46"/>
    <p:sldId id="312" r:id="rId47"/>
    <p:sldId id="313" r:id="rId48"/>
    <p:sldId id="341" r:id="rId49"/>
    <p:sldId id="314" r:id="rId50"/>
    <p:sldId id="315" r:id="rId51"/>
    <p:sldId id="316" r:id="rId52"/>
    <p:sldId id="317" r:id="rId53"/>
    <p:sldId id="342" r:id="rId54"/>
    <p:sldId id="343" r:id="rId55"/>
    <p:sldId id="344" r:id="rId56"/>
    <p:sldId id="318" r:id="rId57"/>
    <p:sldId id="319" r:id="rId58"/>
    <p:sldId id="345" r:id="rId59"/>
    <p:sldId id="346" r:id="rId60"/>
    <p:sldId id="347" r:id="rId61"/>
    <p:sldId id="320" r:id="rId62"/>
    <p:sldId id="321" r:id="rId63"/>
    <p:sldId id="348" r:id="rId64"/>
    <p:sldId id="322" r:id="rId65"/>
    <p:sldId id="323" r:id="rId66"/>
    <p:sldId id="408" r:id="rId67"/>
    <p:sldId id="271" r:id="rId68"/>
    <p:sldId id="352" r:id="rId69"/>
    <p:sldId id="377" r:id="rId70"/>
    <p:sldId id="378" r:id="rId71"/>
    <p:sldId id="379" r:id="rId72"/>
    <p:sldId id="380" r:id="rId73"/>
    <p:sldId id="381" r:id="rId74"/>
    <p:sldId id="382" r:id="rId75"/>
    <p:sldId id="383" r:id="rId76"/>
    <p:sldId id="384" r:id="rId77"/>
    <p:sldId id="385" r:id="rId78"/>
    <p:sldId id="386" r:id="rId79"/>
    <p:sldId id="387" r:id="rId80"/>
    <p:sldId id="388" r:id="rId81"/>
    <p:sldId id="389" r:id="rId82"/>
    <p:sldId id="391" r:id="rId83"/>
    <p:sldId id="392" r:id="rId84"/>
    <p:sldId id="393" r:id="rId85"/>
    <p:sldId id="395" r:id="rId86"/>
    <p:sldId id="394" r:id="rId87"/>
    <p:sldId id="396" r:id="rId88"/>
    <p:sldId id="415" r:id="rId89"/>
    <p:sldId id="376" r:id="rId90"/>
    <p:sldId id="326" r:id="rId91"/>
    <p:sldId id="349" r:id="rId92"/>
    <p:sldId id="350" r:id="rId93"/>
    <p:sldId id="351" r:id="rId94"/>
    <p:sldId id="274" r:id="rId95"/>
    <p:sldId id="353" r:id="rId96"/>
    <p:sldId id="354" r:id="rId97"/>
    <p:sldId id="355" r:id="rId98"/>
    <p:sldId id="356" r:id="rId99"/>
    <p:sldId id="357" r:id="rId100"/>
    <p:sldId id="358" r:id="rId101"/>
    <p:sldId id="359" r:id="rId102"/>
    <p:sldId id="360" r:id="rId103"/>
    <p:sldId id="362" r:id="rId104"/>
    <p:sldId id="372" r:id="rId105"/>
    <p:sldId id="361" r:id="rId106"/>
    <p:sldId id="363" r:id="rId107"/>
    <p:sldId id="364" r:id="rId108"/>
    <p:sldId id="365" r:id="rId109"/>
    <p:sldId id="366" r:id="rId110"/>
    <p:sldId id="367" r:id="rId111"/>
    <p:sldId id="368" r:id="rId112"/>
    <p:sldId id="369" r:id="rId113"/>
    <p:sldId id="370" r:id="rId114"/>
    <p:sldId id="371" r:id="rId115"/>
    <p:sldId id="374" r:id="rId116"/>
    <p:sldId id="375" r:id="rId117"/>
    <p:sldId id="373" r:id="rId118"/>
    <p:sldId id="398" r:id="rId119"/>
    <p:sldId id="399" r:id="rId120"/>
    <p:sldId id="400" r:id="rId121"/>
    <p:sldId id="401" r:id="rId122"/>
    <p:sldId id="402" r:id="rId123"/>
    <p:sldId id="403" r:id="rId124"/>
    <p:sldId id="404" r:id="rId125"/>
    <p:sldId id="406" r:id="rId126"/>
    <p:sldId id="405" r:id="rId127"/>
    <p:sldId id="407" r:id="rId128"/>
    <p:sldId id="397" r:id="rId129"/>
    <p:sldId id="409" r:id="rId130"/>
    <p:sldId id="410" r:id="rId131"/>
    <p:sldId id="411" r:id="rId132"/>
    <p:sldId id="412" r:id="rId133"/>
    <p:sldId id="416" r:id="rId134"/>
    <p:sldId id="417" r:id="rId135"/>
    <p:sldId id="418" r:id="rId136"/>
    <p:sldId id="419" r:id="rId137"/>
    <p:sldId id="420" r:id="rId138"/>
    <p:sldId id="421" r:id="rId139"/>
    <p:sldId id="422" r:id="rId140"/>
    <p:sldId id="423" r:id="rId141"/>
    <p:sldId id="424" r:id="rId142"/>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4" autoAdjust="0"/>
    <p:restoredTop sz="91892" autoAdjust="0"/>
  </p:normalViewPr>
  <p:slideViewPr>
    <p:cSldViewPr snapToGrid="0" snapToObjects="1">
      <p:cViewPr varScale="1">
        <p:scale>
          <a:sx n="105" d="100"/>
          <a:sy n="105" d="100"/>
        </p:scale>
        <p:origin x="720" y="96"/>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6725"/>
          </a:xfrm>
          <a:prstGeom prst="rect">
            <a:avLst/>
          </a:prstGeom>
        </p:spPr>
        <p:txBody>
          <a:bodyPr vert="horz" lIns="91440" tIns="45720" rIns="91440" bIns="45720" rtlCol="0"/>
          <a:lstStyle>
            <a:lvl1pPr algn="r">
              <a:defRPr sz="1200"/>
            </a:lvl1pPr>
          </a:lstStyle>
          <a:p>
            <a:fld id="{D3E1F3F9-CD6F-41C4-9DE9-22DA822999A7}" type="datetimeFigureOut">
              <a:rPr lang="en-US" smtClean="0"/>
              <a:t>3/6/2023</a:t>
            </a:fld>
            <a:endParaRPr lang="en-US" dirty="0"/>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73575"/>
            <a:ext cx="548640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2971800"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9675"/>
            <a:ext cx="2971800" cy="466725"/>
          </a:xfrm>
          <a:prstGeom prst="rect">
            <a:avLst/>
          </a:prstGeom>
        </p:spPr>
        <p:txBody>
          <a:bodyPr vert="horz" lIns="91440" tIns="45720" rIns="91440" bIns="45720" rtlCol="0" anchor="b"/>
          <a:lstStyle>
            <a:lvl1pPr algn="r">
              <a:defRPr sz="1200"/>
            </a:lvl1pPr>
          </a:lstStyle>
          <a:p>
            <a:fld id="{7210CDBB-D1F3-45A3-B7A6-C9A8A136946D}" type="slidenum">
              <a:rPr lang="en-US" smtClean="0"/>
              <a:t>‹#›</a:t>
            </a:fld>
            <a:endParaRPr lang="en-US" dirty="0"/>
          </a:p>
        </p:txBody>
      </p:sp>
    </p:spTree>
    <p:extLst>
      <p:ext uri="{BB962C8B-B14F-4D97-AF65-F5344CB8AC3E}">
        <p14:creationId xmlns:p14="http://schemas.microsoft.com/office/powerpoint/2010/main" val="1427471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A0BCC7E-78C2-CB41-8B48-65FB39DCE38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79114F04-39EB-D845-A084-BD471D25E2F3}"/>
              </a:ext>
            </a:extLst>
          </p:cNvPr>
          <p:cNvSpPr>
            <a:spLocks noGrp="1"/>
          </p:cNvSpPr>
          <p:nvPr>
            <p:ph type="title" hasCustomPrompt="1"/>
          </p:nvPr>
        </p:nvSpPr>
        <p:spPr>
          <a:xfrm>
            <a:off x="3043353" y="5784567"/>
            <a:ext cx="6105293" cy="833291"/>
          </a:xfrm>
        </p:spPr>
        <p:txBody>
          <a:bodyPr>
            <a:noAutofit/>
          </a:bodyPr>
          <a:lstStyle>
            <a:lvl1pPr algn="ctr">
              <a:defRPr sz="1800" b="1"/>
            </a:lvl1pPr>
          </a:lstStyle>
          <a:p>
            <a:r>
              <a:rPr lang="en-US" dirty="0"/>
              <a:t>Click to edit master title style</a:t>
            </a:r>
          </a:p>
        </p:txBody>
      </p:sp>
    </p:spTree>
    <p:extLst>
      <p:ext uri="{BB962C8B-B14F-4D97-AF65-F5344CB8AC3E}">
        <p14:creationId xmlns:p14="http://schemas.microsoft.com/office/powerpoint/2010/main" val="1554666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DF4BE-69CC-B341-9DE0-8BE1E00F3AF5}"/>
              </a:ext>
            </a:extLst>
          </p:cNvPr>
          <p:cNvSpPr>
            <a:spLocks noGrp="1"/>
          </p:cNvSpPr>
          <p:nvPr>
            <p:ph type="title" hasCustomPrompt="1"/>
          </p:nvPr>
        </p:nvSpPr>
        <p:spPr/>
        <p:txBody>
          <a:bodyPr>
            <a:noAutofit/>
          </a:bodyPr>
          <a:lstStyle>
            <a:lvl1pPr>
              <a:defRPr b="1"/>
            </a:lvl1pPr>
          </a:lstStyle>
          <a:p>
            <a:r>
              <a:rPr lang="en-US" dirty="0"/>
              <a:t>CLICK TO EDIT MASTER TITLE STYLE</a:t>
            </a:r>
          </a:p>
        </p:txBody>
      </p:sp>
      <p:sp>
        <p:nvSpPr>
          <p:cNvPr id="3" name="Content Placeholder 2">
            <a:extLst>
              <a:ext uri="{FF2B5EF4-FFF2-40B4-BE49-F238E27FC236}">
                <a16:creationId xmlns:a16="http://schemas.microsoft.com/office/drawing/2014/main" id="{85313D03-AF24-0841-A0A9-AB4663382DD5}"/>
              </a:ext>
            </a:extLst>
          </p:cNvPr>
          <p:cNvSpPr>
            <a:spLocks noGrp="1"/>
          </p:cNvSpPr>
          <p:nvPr>
            <p:ph idx="1"/>
          </p:nvPr>
        </p:nvSpPr>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44602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49CE2-781C-7248-8B37-F60B8DDB443A}"/>
              </a:ext>
            </a:extLst>
          </p:cNvPr>
          <p:cNvSpPr>
            <a:spLocks noGrp="1"/>
          </p:cNvSpPr>
          <p:nvPr>
            <p:ph type="title" hasCustomPrompt="1"/>
          </p:nvPr>
        </p:nvSpPr>
        <p:spPr/>
        <p:txBody>
          <a:bodyPr>
            <a:noAutofit/>
          </a:bodyPr>
          <a:lstStyle>
            <a:lvl1pPr>
              <a:defRPr b="1"/>
            </a:lvl1pPr>
          </a:lstStyle>
          <a:p>
            <a:r>
              <a:rPr lang="en-US" dirty="0"/>
              <a:t>CLICK TO EDIT MASTER TITLE STYLE</a:t>
            </a:r>
          </a:p>
        </p:txBody>
      </p:sp>
      <p:sp>
        <p:nvSpPr>
          <p:cNvPr id="7" name="Slide Number Placeholder 6">
            <a:extLst>
              <a:ext uri="{FF2B5EF4-FFF2-40B4-BE49-F238E27FC236}">
                <a16:creationId xmlns:a16="http://schemas.microsoft.com/office/drawing/2014/main" id="{32394D3D-3A2E-C248-B5D9-E701D2DBF679}"/>
              </a:ext>
            </a:extLst>
          </p:cNvPr>
          <p:cNvSpPr>
            <a:spLocks noGrp="1"/>
          </p:cNvSpPr>
          <p:nvPr>
            <p:ph type="sldNum" sz="quarter" idx="12"/>
          </p:nvPr>
        </p:nvSpPr>
        <p:spPr>
          <a:xfrm>
            <a:off x="8610600" y="6356350"/>
            <a:ext cx="2743200" cy="365125"/>
          </a:xfrm>
          <a:prstGeom prst="rect">
            <a:avLst/>
          </a:prstGeom>
        </p:spPr>
        <p:txBody>
          <a:bodyPr/>
          <a:lstStyle/>
          <a:p>
            <a:fld id="{E22D2887-AE3E-A84B-896E-5FE6132082C4}" type="slidenum">
              <a:rPr lang="en-US" smtClean="0"/>
              <a:t>‹#›</a:t>
            </a:fld>
            <a:endParaRPr lang="en-US" dirty="0"/>
          </a:p>
        </p:txBody>
      </p:sp>
      <p:sp>
        <p:nvSpPr>
          <p:cNvPr id="6" name="Content Placeholder 2">
            <a:extLst>
              <a:ext uri="{FF2B5EF4-FFF2-40B4-BE49-F238E27FC236}">
                <a16:creationId xmlns:a16="http://schemas.microsoft.com/office/drawing/2014/main" id="{0E6384F8-29C9-674A-998D-DBC61919D813}"/>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37811FC6-E15E-874A-9E13-819B30D7DC18}"/>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A9383035-BDF4-9240-9EA6-CCEEC0B4F3A8}"/>
              </a:ext>
            </a:extLst>
          </p:cNvPr>
          <p:cNvSpPr/>
          <p:nvPr userDrawn="1"/>
        </p:nvSpPr>
        <p:spPr>
          <a:xfrm>
            <a:off x="11625389" y="6413670"/>
            <a:ext cx="457176" cy="369332"/>
          </a:xfrm>
          <a:prstGeom prst="rect">
            <a:avLst/>
          </a:prstGeom>
        </p:spPr>
        <p:txBody>
          <a:bodyPr wrap="none">
            <a:spAutoFit/>
          </a:bodyPr>
          <a:lstStyle/>
          <a:p>
            <a:fld id="{E22D2887-AE3E-A84B-896E-5FE6132082C4}"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1120115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AE46B-7F54-5341-887E-716E0E072D59}"/>
              </a:ext>
            </a:extLst>
          </p:cNvPr>
          <p:cNvSpPr>
            <a:spLocks noGrp="1"/>
          </p:cNvSpPr>
          <p:nvPr>
            <p:ph type="title" hasCustomPrompt="1"/>
          </p:nvPr>
        </p:nvSpPr>
        <p:spPr>
          <a:xfrm>
            <a:off x="2209800" y="158435"/>
            <a:ext cx="6105293" cy="833291"/>
          </a:xfrm>
        </p:spPr>
        <p:txBody>
          <a:bodyPr/>
          <a:lstStyle>
            <a:lvl1pPr>
              <a:lnSpc>
                <a:spcPct val="100000"/>
              </a:lnSpc>
              <a:defRPr b="1"/>
            </a:lvl1pPr>
          </a:lstStyle>
          <a:p>
            <a:r>
              <a:rPr lang="en-US" dirty="0"/>
              <a:t>CLICK TO EDIT MASTER TITLE STYLE</a:t>
            </a:r>
          </a:p>
        </p:txBody>
      </p:sp>
      <p:sp>
        <p:nvSpPr>
          <p:cNvPr id="5" name="Slide Number Placeholder 4">
            <a:extLst>
              <a:ext uri="{FF2B5EF4-FFF2-40B4-BE49-F238E27FC236}">
                <a16:creationId xmlns:a16="http://schemas.microsoft.com/office/drawing/2014/main" id="{4C28F6B6-C8E3-0F45-BA42-516ABE285AED}"/>
              </a:ext>
            </a:extLst>
          </p:cNvPr>
          <p:cNvSpPr>
            <a:spLocks noGrp="1"/>
          </p:cNvSpPr>
          <p:nvPr>
            <p:ph type="sldNum" sz="quarter" idx="12"/>
          </p:nvPr>
        </p:nvSpPr>
        <p:spPr>
          <a:xfrm>
            <a:off x="8610600" y="6356350"/>
            <a:ext cx="2743200" cy="365125"/>
          </a:xfrm>
          <a:prstGeom prst="rect">
            <a:avLst/>
          </a:prstGeom>
        </p:spPr>
        <p:txBody>
          <a:bodyPr/>
          <a:lstStyle/>
          <a:p>
            <a:fld id="{E22D2887-AE3E-A84B-896E-5FE6132082C4}" type="slidenum">
              <a:rPr lang="en-US" smtClean="0"/>
              <a:t>‹#›</a:t>
            </a:fld>
            <a:endParaRPr lang="en-US" dirty="0"/>
          </a:p>
        </p:txBody>
      </p:sp>
      <p:sp>
        <p:nvSpPr>
          <p:cNvPr id="3" name="Rectangle 2">
            <a:extLst>
              <a:ext uri="{FF2B5EF4-FFF2-40B4-BE49-F238E27FC236}">
                <a16:creationId xmlns:a16="http://schemas.microsoft.com/office/drawing/2014/main" id="{009BF342-22C1-F043-8379-5CECEE22484A}"/>
              </a:ext>
            </a:extLst>
          </p:cNvPr>
          <p:cNvSpPr/>
          <p:nvPr userDrawn="1"/>
        </p:nvSpPr>
        <p:spPr>
          <a:xfrm>
            <a:off x="11625163" y="6409127"/>
            <a:ext cx="457176" cy="369332"/>
          </a:xfrm>
          <a:prstGeom prst="rect">
            <a:avLst/>
          </a:prstGeom>
        </p:spPr>
        <p:txBody>
          <a:bodyPr wrap="none">
            <a:spAutoFit/>
          </a:bodyPr>
          <a:lstStyle/>
          <a:p>
            <a:fld id="{E22D2887-AE3E-A84B-896E-5FE6132082C4}"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847463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Title Only">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3EF7027-3910-264D-8986-A6A31818A2A2}"/>
              </a:ext>
            </a:extLst>
          </p:cNvPr>
          <p:cNvPicPr>
            <a:picLocks noChangeAspect="1"/>
          </p:cNvPicPr>
          <p:nvPr userDrawn="1"/>
        </p:nvPicPr>
        <p:blipFill>
          <a:blip r:embed="rId2"/>
          <a:stretch>
            <a:fillRect/>
          </a:stretch>
        </p:blipFill>
        <p:spPr>
          <a:xfrm>
            <a:off x="0" y="-165931"/>
            <a:ext cx="12192000" cy="6858000"/>
          </a:xfrm>
          <a:prstGeom prst="rect">
            <a:avLst/>
          </a:prstGeom>
        </p:spPr>
      </p:pic>
      <p:pic>
        <p:nvPicPr>
          <p:cNvPr id="11" name="Picture 10">
            <a:extLst>
              <a:ext uri="{FF2B5EF4-FFF2-40B4-BE49-F238E27FC236}">
                <a16:creationId xmlns:a16="http://schemas.microsoft.com/office/drawing/2014/main" id="{92EC715A-3870-6F4A-9BDD-00FCDABD5408}"/>
              </a:ext>
            </a:extLst>
          </p:cNvPr>
          <p:cNvPicPr>
            <a:picLocks noChangeAspect="1"/>
          </p:cNvPicPr>
          <p:nvPr userDrawn="1"/>
        </p:nvPicPr>
        <p:blipFill>
          <a:blip r:embed="rId3"/>
          <a:stretch>
            <a:fillRect/>
          </a:stretch>
        </p:blipFill>
        <p:spPr>
          <a:xfrm>
            <a:off x="707979" y="1172694"/>
            <a:ext cx="1799268" cy="587049"/>
          </a:xfrm>
          <a:prstGeom prst="rect">
            <a:avLst/>
          </a:prstGeom>
        </p:spPr>
      </p:pic>
      <p:sp>
        <p:nvSpPr>
          <p:cNvPr id="13" name="Title Placeholder 1">
            <a:extLst>
              <a:ext uri="{FF2B5EF4-FFF2-40B4-BE49-F238E27FC236}">
                <a16:creationId xmlns:a16="http://schemas.microsoft.com/office/drawing/2014/main" id="{0B58AA88-F32A-174F-B6EB-3BCEAF2C5CA5}"/>
              </a:ext>
            </a:extLst>
          </p:cNvPr>
          <p:cNvSpPr>
            <a:spLocks noGrp="1"/>
          </p:cNvSpPr>
          <p:nvPr>
            <p:ph type="title"/>
          </p:nvPr>
        </p:nvSpPr>
        <p:spPr>
          <a:xfrm>
            <a:off x="7340276" y="4812319"/>
            <a:ext cx="4204024" cy="886956"/>
          </a:xfrm>
          <a:prstGeom prst="rect">
            <a:avLst/>
          </a:prstGeom>
        </p:spPr>
        <p:txBody>
          <a:bodyPr vert="horz" lIns="91440" tIns="45720" rIns="91440" bIns="45720" rtlCol="0" anchor="ctr">
            <a:noAutofit/>
          </a:bodyPr>
          <a:lstStyle>
            <a:lvl1pPr>
              <a:defRPr sz="2800"/>
            </a:lvl1pPr>
          </a:lstStyle>
          <a:p>
            <a:r>
              <a:rPr lang="en-US" dirty="0"/>
              <a:t>CLICK TO EDIT MASTER TITLE STYLE</a:t>
            </a:r>
          </a:p>
        </p:txBody>
      </p:sp>
      <p:sp>
        <p:nvSpPr>
          <p:cNvPr id="14" name="Title Placeholder 1">
            <a:extLst>
              <a:ext uri="{FF2B5EF4-FFF2-40B4-BE49-F238E27FC236}">
                <a16:creationId xmlns:a16="http://schemas.microsoft.com/office/drawing/2014/main" id="{C539D228-C65D-B34C-8E01-71D2EB650BD0}"/>
              </a:ext>
            </a:extLst>
          </p:cNvPr>
          <p:cNvSpPr txBox="1">
            <a:spLocks/>
          </p:cNvSpPr>
          <p:nvPr userDrawn="1"/>
        </p:nvSpPr>
        <p:spPr>
          <a:xfrm>
            <a:off x="7340276" y="5805113"/>
            <a:ext cx="4204024" cy="88695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800" kern="1200">
                <a:solidFill>
                  <a:schemeClr val="bg1"/>
                </a:solidFill>
                <a:latin typeface="Interstate" panose="02000503080000020004" pitchFamily="2" charset="0"/>
                <a:ea typeface="+mj-ea"/>
                <a:cs typeface="+mj-cs"/>
              </a:defRPr>
            </a:lvl1pPr>
          </a:lstStyle>
          <a:p>
            <a:r>
              <a:rPr lang="en-US" sz="1400" dirty="0"/>
              <a:t>Click to edit master title style</a:t>
            </a:r>
          </a:p>
        </p:txBody>
      </p:sp>
    </p:spTree>
    <p:extLst>
      <p:ext uri="{BB962C8B-B14F-4D97-AF65-F5344CB8AC3E}">
        <p14:creationId xmlns:p14="http://schemas.microsoft.com/office/powerpoint/2010/main" val="2765662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F9DE72-F5B8-2845-AFD0-A916AC36B425}"/>
              </a:ext>
            </a:extLst>
          </p:cNvPr>
          <p:cNvPicPr>
            <a:picLocks noChangeAspect="1"/>
          </p:cNvPicPr>
          <p:nvPr userDrawn="1"/>
        </p:nvPicPr>
        <p:blipFill>
          <a:blip r:embed="rId7"/>
          <a:stretch>
            <a:fillRect/>
          </a:stretch>
        </p:blipFill>
        <p:spPr>
          <a:xfrm>
            <a:off x="0" y="0"/>
            <a:ext cx="12192000" cy="1713180"/>
          </a:xfrm>
          <a:prstGeom prst="rect">
            <a:avLst/>
          </a:prstGeom>
        </p:spPr>
      </p:pic>
      <p:sp>
        <p:nvSpPr>
          <p:cNvPr id="2" name="Title Placeholder 1">
            <a:extLst>
              <a:ext uri="{FF2B5EF4-FFF2-40B4-BE49-F238E27FC236}">
                <a16:creationId xmlns:a16="http://schemas.microsoft.com/office/drawing/2014/main" id="{560E1FF6-FAB5-A645-AE49-11EFA9C8248B}"/>
              </a:ext>
            </a:extLst>
          </p:cNvPr>
          <p:cNvSpPr>
            <a:spLocks noGrp="1"/>
          </p:cNvSpPr>
          <p:nvPr>
            <p:ph type="title"/>
          </p:nvPr>
        </p:nvSpPr>
        <p:spPr>
          <a:xfrm>
            <a:off x="2209800" y="191011"/>
            <a:ext cx="6105293" cy="83329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3ED58A4C-A994-2141-AEBB-A195F48CD810}"/>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E84D810D-7E81-9B40-B38F-7B133E97CE49}"/>
              </a:ext>
            </a:extLst>
          </p:cNvPr>
          <p:cNvPicPr>
            <a:picLocks noChangeAspect="1"/>
          </p:cNvPicPr>
          <p:nvPr userDrawn="1"/>
        </p:nvPicPr>
        <p:blipFill>
          <a:blip r:embed="rId8"/>
          <a:stretch>
            <a:fillRect/>
          </a:stretch>
        </p:blipFill>
        <p:spPr>
          <a:xfrm>
            <a:off x="225988" y="856590"/>
            <a:ext cx="1620800" cy="528820"/>
          </a:xfrm>
          <a:prstGeom prst="rect">
            <a:avLst/>
          </a:prstGeom>
        </p:spPr>
      </p:pic>
    </p:spTree>
    <p:extLst>
      <p:ext uri="{BB962C8B-B14F-4D97-AF65-F5344CB8AC3E}">
        <p14:creationId xmlns:p14="http://schemas.microsoft.com/office/powerpoint/2010/main" val="1386201237"/>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Lst>
  <p:txStyles>
    <p:titleStyle>
      <a:lvl1pPr algn="l" defTabSz="914400" rtl="0" eaLnBrk="1" latinLnBrk="0" hangingPunct="1">
        <a:lnSpc>
          <a:spcPct val="90000"/>
        </a:lnSpc>
        <a:spcBef>
          <a:spcPct val="0"/>
        </a:spcBef>
        <a:buNone/>
        <a:defRPr sz="2400" kern="1200">
          <a:solidFill>
            <a:schemeClr val="bg1"/>
          </a:solidFill>
          <a:latin typeface="Interstate" panose="02000503080000020004" pitchFamily="2" charset="0"/>
          <a:ea typeface="+mj-ea"/>
          <a:cs typeface="+mj-cs"/>
        </a:defRPr>
      </a:lvl1pPr>
    </p:titleStyle>
    <p:body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JohnS@ferrarafire.com" TargetMode="External"/><Relationship Id="rId2" Type="http://schemas.openxmlformats.org/officeDocument/2006/relationships/hyperlink" Target="mailto:EricA@ferrarafire.com" TargetMode="Externa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1.jp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1.jp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7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7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7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7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8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8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8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8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8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8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8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8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9.jpeg"/></Relationships>
</file>

<file path=ppt/slides/_rels/slide9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1.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9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3.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94.jpeg"/></Relationships>
</file>

<file path=ppt/slides/_rels/slide9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9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9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9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10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00.png"/><Relationship Id="rId4" Type="http://schemas.openxmlformats.org/officeDocument/2006/relationships/image" Target="../media/image99.png"/></Relationships>
</file>

<file path=ppt/slides/_rels/slide10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10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2.png"/></Relationships>
</file>

<file path=ppt/slides/_rels/slide10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3.jpeg"/></Relationships>
</file>

<file path=ppt/slides/_rels/slide10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10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6.png"/></Relationships>
</file>

<file path=ppt/slides/_rels/slide10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10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8.png"/></Relationships>
</file>

<file path=ppt/slides/_rels/slide10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9.png"/></Relationships>
</file>

<file path=ppt/slides/_rels/slide1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1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1.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13.png"/><Relationship Id="rId4" Type="http://schemas.openxmlformats.org/officeDocument/2006/relationships/image" Target="../media/image112.png"/></Relationships>
</file>

<file path=ppt/slides/_rels/slide1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4.png"/></Relationships>
</file>

<file path=ppt/slides/_rels/slide1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5.png"/></Relationships>
</file>

<file path=ppt/slides/_rels/slide1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6.png"/></Relationships>
</file>

<file path=ppt/slides/_rels/slide1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07.png"/><Relationship Id="rId4" Type="http://schemas.openxmlformats.org/officeDocument/2006/relationships/image" Target="../media/image117.png"/></Relationships>
</file>

<file path=ppt/slides/_rels/slide1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8.jpeg"/></Relationships>
</file>

<file path=ppt/slides/_rels/slide1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9.png"/></Relationships>
</file>

<file path=ppt/slides/_rels/slide1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21.png"/><Relationship Id="rId4" Type="http://schemas.openxmlformats.org/officeDocument/2006/relationships/image" Target="../media/image120.png"/></Relationships>
</file>

<file path=ppt/slides/_rels/slide1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23.png"/><Relationship Id="rId4" Type="http://schemas.openxmlformats.org/officeDocument/2006/relationships/image" Target="../media/image122.png"/></Relationships>
</file>

<file path=ppt/slides/_rels/slide1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22.png"/></Relationships>
</file>

<file path=ppt/slides/_rels/slide1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24.png"/></Relationships>
</file>

<file path=ppt/slides/_rels/slide12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4.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26.jpeg"/></Relationships>
</file>

<file path=ppt/slides/_rels/slide1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28.png"/><Relationship Id="rId4" Type="http://schemas.openxmlformats.org/officeDocument/2006/relationships/image" Target="../media/image127.png"/></Relationships>
</file>

<file path=ppt/slides/_rels/slide1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29.jpeg"/></Relationships>
</file>

<file path=ppt/slides/_rels/slide1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30.jpeg"/></Relationships>
</file>

<file path=ppt/slides/_rels/slide1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31.jpeg"/></Relationships>
</file>

<file path=ppt/slides/_rels/slide1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32.png"/></Relationships>
</file>

<file path=ppt/slides/_rels/slide1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34.png"/><Relationship Id="rId4" Type="http://schemas.openxmlformats.org/officeDocument/2006/relationships/image" Target="../media/image133.png"/></Relationships>
</file>

<file path=ppt/slides/_rels/slide1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33.png"/><Relationship Id="rId4" Type="http://schemas.openxmlformats.org/officeDocument/2006/relationships/image" Target="../media/image135.png"/></Relationships>
</file>

<file path=ppt/slides/_rels/slide133.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2.xml"/><Relationship Id="rId4" Type="http://schemas.openxmlformats.org/officeDocument/2006/relationships/image" Target="../media/image142.png"/></Relationships>
</file>

<file path=ppt/slides/_rels/slide137.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EF0957-A4D4-4F7F-9527-1F06DF2C76BF}"/>
              </a:ext>
            </a:extLst>
          </p:cNvPr>
          <p:cNvSpPr>
            <a:spLocks noGrp="1"/>
          </p:cNvSpPr>
          <p:nvPr>
            <p:ph type="title"/>
          </p:nvPr>
        </p:nvSpPr>
        <p:spPr>
          <a:xfrm>
            <a:off x="7340276" y="5000502"/>
            <a:ext cx="4204024" cy="886956"/>
          </a:xfrm>
        </p:spPr>
        <p:txBody>
          <a:bodyPr/>
          <a:lstStyle/>
          <a:p>
            <a:r>
              <a:rPr lang="en-US" sz="4000" dirty="0"/>
              <a:t>2023 Sales Training</a:t>
            </a:r>
          </a:p>
        </p:txBody>
      </p:sp>
      <p:pic>
        <p:nvPicPr>
          <p:cNvPr id="3" name="Picture 2">
            <a:extLst>
              <a:ext uri="{FF2B5EF4-FFF2-40B4-BE49-F238E27FC236}">
                <a16:creationId xmlns:a16="http://schemas.microsoft.com/office/drawing/2014/main" id="{0C48AACC-1793-4743-9652-28544AF4981F}"/>
              </a:ext>
            </a:extLst>
          </p:cNvPr>
          <p:cNvPicPr>
            <a:picLocks noChangeAspect="1"/>
          </p:cNvPicPr>
          <p:nvPr/>
        </p:nvPicPr>
        <p:blipFill>
          <a:blip r:embed="rId2"/>
          <a:stretch>
            <a:fillRect/>
          </a:stretch>
        </p:blipFill>
        <p:spPr>
          <a:xfrm>
            <a:off x="7340276" y="5872880"/>
            <a:ext cx="2478282" cy="277176"/>
          </a:xfrm>
          <a:prstGeom prst="rect">
            <a:avLst/>
          </a:prstGeom>
        </p:spPr>
      </p:pic>
      <p:pic>
        <p:nvPicPr>
          <p:cNvPr id="5" name="Picture 4">
            <a:extLst>
              <a:ext uri="{FF2B5EF4-FFF2-40B4-BE49-F238E27FC236}">
                <a16:creationId xmlns:a16="http://schemas.microsoft.com/office/drawing/2014/main" id="{4601E825-D60D-47B7-9009-9285FAA594AF}"/>
              </a:ext>
            </a:extLst>
          </p:cNvPr>
          <p:cNvPicPr>
            <a:picLocks noChangeAspect="1"/>
          </p:cNvPicPr>
          <p:nvPr/>
        </p:nvPicPr>
        <p:blipFill rotWithShape="1">
          <a:blip r:embed="rId3"/>
          <a:srcRect r="7691"/>
          <a:stretch/>
        </p:blipFill>
        <p:spPr>
          <a:xfrm>
            <a:off x="810499" y="1265951"/>
            <a:ext cx="1565056" cy="400050"/>
          </a:xfrm>
          <a:prstGeom prst="rect">
            <a:avLst/>
          </a:prstGeom>
        </p:spPr>
      </p:pic>
      <p:pic>
        <p:nvPicPr>
          <p:cNvPr id="7" name="Picture 6" descr="Text&#10;&#10;Description automatically generated">
            <a:extLst>
              <a:ext uri="{FF2B5EF4-FFF2-40B4-BE49-F238E27FC236}">
                <a16:creationId xmlns:a16="http://schemas.microsoft.com/office/drawing/2014/main" id="{128058C7-2DBF-4542-8963-EEE9C134CD8E}"/>
              </a:ext>
            </a:extLst>
          </p:cNvPr>
          <p:cNvPicPr>
            <a:picLocks noChangeAspect="1"/>
          </p:cNvPicPr>
          <p:nvPr/>
        </p:nvPicPr>
        <p:blipFill>
          <a:blip r:embed="rId4"/>
          <a:stretch>
            <a:fillRect/>
          </a:stretch>
        </p:blipFill>
        <p:spPr>
          <a:xfrm>
            <a:off x="710045" y="1199904"/>
            <a:ext cx="1765964" cy="532144"/>
          </a:xfrm>
          <a:prstGeom prst="rect">
            <a:avLst/>
          </a:prstGeom>
        </p:spPr>
      </p:pic>
    </p:spTree>
    <p:extLst>
      <p:ext uri="{BB962C8B-B14F-4D97-AF65-F5344CB8AC3E}">
        <p14:creationId xmlns:p14="http://schemas.microsoft.com/office/powerpoint/2010/main" val="4167968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C20F2-5CE0-480D-AD74-2C2543D5FF2C}"/>
              </a:ext>
            </a:extLst>
          </p:cNvPr>
          <p:cNvSpPr>
            <a:spLocks noGrp="1"/>
          </p:cNvSpPr>
          <p:nvPr>
            <p:ph type="title"/>
          </p:nvPr>
        </p:nvSpPr>
        <p:spPr/>
        <p:txBody>
          <a:bodyPr/>
          <a:lstStyle/>
          <a:p>
            <a:r>
              <a:rPr lang="en-US" sz="3600" dirty="0"/>
              <a:t>Getting Started</a:t>
            </a:r>
          </a:p>
        </p:txBody>
      </p:sp>
      <p:sp>
        <p:nvSpPr>
          <p:cNvPr id="3" name="Content Placeholder 2">
            <a:extLst>
              <a:ext uri="{FF2B5EF4-FFF2-40B4-BE49-F238E27FC236}">
                <a16:creationId xmlns:a16="http://schemas.microsoft.com/office/drawing/2014/main" id="{BB5FF193-1B49-4C03-B1E2-BFBEF34BFF06}"/>
              </a:ext>
            </a:extLst>
          </p:cNvPr>
          <p:cNvSpPr>
            <a:spLocks noGrp="1"/>
          </p:cNvSpPr>
          <p:nvPr>
            <p:ph idx="1"/>
          </p:nvPr>
        </p:nvSpPr>
        <p:spPr/>
        <p:txBody>
          <a:bodyPr/>
          <a:lstStyle/>
          <a:p>
            <a:r>
              <a:rPr lang="en-US" sz="4400" dirty="0"/>
              <a:t>Obtaining a Quote Writer Key:	</a:t>
            </a:r>
          </a:p>
          <a:p>
            <a:endParaRPr lang="en-US" sz="4400" dirty="0"/>
          </a:p>
          <a:p>
            <a:pPr algn="ctr"/>
            <a:r>
              <a:rPr lang="en-US" sz="4400" dirty="0"/>
              <a:t>Innovative MicroSystems, Inc.</a:t>
            </a:r>
          </a:p>
          <a:p>
            <a:pPr algn="ctr"/>
            <a:r>
              <a:rPr lang="en-US" sz="4400" dirty="0"/>
              <a:t>Contact: Isabel Stevenson</a:t>
            </a:r>
          </a:p>
          <a:p>
            <a:pPr algn="ctr"/>
            <a:r>
              <a:rPr lang="en-US" sz="4400" dirty="0"/>
              <a:t>302-629-4620</a:t>
            </a:r>
          </a:p>
        </p:txBody>
      </p:sp>
      <p:pic>
        <p:nvPicPr>
          <p:cNvPr id="4" name="Picture 3">
            <a:extLst>
              <a:ext uri="{FF2B5EF4-FFF2-40B4-BE49-F238E27FC236}">
                <a16:creationId xmlns:a16="http://schemas.microsoft.com/office/drawing/2014/main" id="{DF817AEE-36B9-433D-AEE7-8D1A4F18636A}"/>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5" name="Picture 4" descr="Text&#10;&#10;Description automatically generated">
            <a:extLst>
              <a:ext uri="{FF2B5EF4-FFF2-40B4-BE49-F238E27FC236}">
                <a16:creationId xmlns:a16="http://schemas.microsoft.com/office/drawing/2014/main" id="{B4B4B6BF-CD0D-4DB0-8B9B-28C3F1CB8F9D}"/>
              </a:ext>
            </a:extLst>
          </p:cNvPr>
          <p:cNvPicPr>
            <a:picLocks noChangeAspect="1"/>
          </p:cNvPicPr>
          <p:nvPr/>
        </p:nvPicPr>
        <p:blipFill>
          <a:blip r:embed="rId3"/>
          <a:stretch>
            <a:fillRect/>
          </a:stretch>
        </p:blipFill>
        <p:spPr>
          <a:xfrm>
            <a:off x="189352" y="908477"/>
            <a:ext cx="1566037" cy="471899"/>
          </a:xfrm>
          <a:prstGeom prst="rect">
            <a:avLst/>
          </a:prstGeom>
        </p:spPr>
      </p:pic>
    </p:spTree>
    <p:extLst>
      <p:ext uri="{BB962C8B-B14F-4D97-AF65-F5344CB8AC3E}">
        <p14:creationId xmlns:p14="http://schemas.microsoft.com/office/powerpoint/2010/main" val="2868521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17C5E-EB50-49FB-980A-C2C463C58EB7}"/>
              </a:ext>
            </a:extLst>
          </p:cNvPr>
          <p:cNvSpPr>
            <a:spLocks noGrp="1"/>
          </p:cNvSpPr>
          <p:nvPr>
            <p:ph type="title"/>
          </p:nvPr>
        </p:nvSpPr>
        <p:spPr/>
        <p:txBody>
          <a:bodyPr/>
          <a:lstStyle/>
          <a:p>
            <a:r>
              <a:rPr lang="en-US" sz="2800" dirty="0"/>
              <a:t>Getting Started</a:t>
            </a:r>
          </a:p>
        </p:txBody>
      </p:sp>
      <p:sp>
        <p:nvSpPr>
          <p:cNvPr id="3" name="Content Placeholder 2">
            <a:extLst>
              <a:ext uri="{FF2B5EF4-FFF2-40B4-BE49-F238E27FC236}">
                <a16:creationId xmlns:a16="http://schemas.microsoft.com/office/drawing/2014/main" id="{6398F6BB-746F-4A68-A452-1B5F0AC74711}"/>
              </a:ext>
            </a:extLst>
          </p:cNvPr>
          <p:cNvSpPr>
            <a:spLocks noGrp="1"/>
          </p:cNvSpPr>
          <p:nvPr>
            <p:ph idx="1"/>
          </p:nvPr>
        </p:nvSpPr>
        <p:spPr/>
        <p:txBody>
          <a:bodyPr/>
          <a:lstStyle/>
          <a:p>
            <a:r>
              <a:rPr lang="en-US" dirty="0"/>
              <a:t>Step 1: Call Isabel</a:t>
            </a:r>
          </a:p>
          <a:p>
            <a:r>
              <a:rPr lang="en-US" dirty="0"/>
              <a:t>	There is a yearly subscription fee and an activation fee that will be due up front</a:t>
            </a:r>
          </a:p>
          <a:p>
            <a:r>
              <a:rPr lang="en-US" dirty="0"/>
              <a:t>Step 2: Download Quote Writer</a:t>
            </a:r>
          </a:p>
          <a:p>
            <a:r>
              <a:rPr lang="en-US" dirty="0"/>
              <a:t>	Once the fees are paid, Isabel will email you a link to the Quote Write data.  Click on the link and download the Quote Write Data to your computer. </a:t>
            </a:r>
          </a:p>
          <a:p>
            <a:r>
              <a:rPr lang="en-US" dirty="0"/>
              <a:t>Step 3: Download the Ferrara Data</a:t>
            </a:r>
          </a:p>
          <a:p>
            <a:r>
              <a:rPr lang="en-US" dirty="0"/>
              <a:t>	The Ferrara data is available on the Sales Hub under “DOWNLOADS”</a:t>
            </a:r>
          </a:p>
          <a:p>
            <a:r>
              <a:rPr lang="en-US" dirty="0"/>
              <a:t>Step 4: Activate the Data</a:t>
            </a:r>
          </a:p>
          <a:p>
            <a:r>
              <a:rPr lang="en-US" dirty="0"/>
              <a:t>	Once you download the Ferrara data, you will be prompted for an Activation Code.  EMAIL a 	screenshot of the Serial Number and Key No. to </a:t>
            </a:r>
            <a:r>
              <a:rPr lang="en-US" dirty="0">
                <a:hlinkClick r:id="rId2"/>
              </a:rPr>
              <a:t>EricA@ferrarafire.com</a:t>
            </a:r>
            <a:r>
              <a:rPr lang="en-US" dirty="0"/>
              <a:t> or </a:t>
            </a:r>
            <a:r>
              <a:rPr lang="en-US" dirty="0">
                <a:hlinkClick r:id="rId3"/>
              </a:rPr>
              <a:t>JohnS@ferrarafire.com</a:t>
            </a:r>
            <a:endParaRPr lang="en-US" dirty="0"/>
          </a:p>
          <a:p>
            <a:endParaRPr lang="en-US" dirty="0"/>
          </a:p>
        </p:txBody>
      </p:sp>
      <p:pic>
        <p:nvPicPr>
          <p:cNvPr id="4" name="Picture 3">
            <a:extLst>
              <a:ext uri="{FF2B5EF4-FFF2-40B4-BE49-F238E27FC236}">
                <a16:creationId xmlns:a16="http://schemas.microsoft.com/office/drawing/2014/main" id="{B9438F02-ED29-4F2D-9288-81E64B643E25}"/>
              </a:ext>
            </a:extLst>
          </p:cNvPr>
          <p:cNvPicPr>
            <a:picLocks noChangeAspect="1"/>
          </p:cNvPicPr>
          <p:nvPr/>
        </p:nvPicPr>
        <p:blipFill>
          <a:blip r:embed="rId4"/>
          <a:stretch>
            <a:fillRect/>
          </a:stretch>
        </p:blipFill>
        <p:spPr>
          <a:xfrm>
            <a:off x="4929186" y="5119849"/>
            <a:ext cx="1928813" cy="1547140"/>
          </a:xfrm>
          <a:prstGeom prst="rect">
            <a:avLst/>
          </a:prstGeom>
        </p:spPr>
      </p:pic>
      <p:sp>
        <p:nvSpPr>
          <p:cNvPr id="5" name="TextBox 4">
            <a:extLst>
              <a:ext uri="{FF2B5EF4-FFF2-40B4-BE49-F238E27FC236}">
                <a16:creationId xmlns:a16="http://schemas.microsoft.com/office/drawing/2014/main" id="{1AE15C4A-A7B0-40CE-AE3F-8146BD09CC88}"/>
              </a:ext>
            </a:extLst>
          </p:cNvPr>
          <p:cNvSpPr txBox="1"/>
          <p:nvPr/>
        </p:nvSpPr>
        <p:spPr>
          <a:xfrm>
            <a:off x="7184571" y="5225143"/>
            <a:ext cx="4371703" cy="1477328"/>
          </a:xfrm>
          <a:prstGeom prst="rect">
            <a:avLst/>
          </a:prstGeom>
          <a:noFill/>
        </p:spPr>
        <p:txBody>
          <a:bodyPr wrap="square" rtlCol="0">
            <a:spAutoFit/>
          </a:bodyPr>
          <a:lstStyle/>
          <a:p>
            <a:r>
              <a:rPr lang="en-US" dirty="0">
                <a:solidFill>
                  <a:srgbClr val="FF0000"/>
                </a:solidFill>
              </a:rPr>
              <a:t>***Activation Codes will be given Monday – Friday, 8am – 5pm Central Time Zone</a:t>
            </a:r>
          </a:p>
          <a:p>
            <a:endParaRPr lang="en-US" dirty="0">
              <a:solidFill>
                <a:srgbClr val="FF0000"/>
              </a:solidFill>
            </a:endParaRPr>
          </a:p>
          <a:p>
            <a:r>
              <a:rPr lang="en-US" dirty="0">
                <a:solidFill>
                  <a:srgbClr val="FF0000"/>
                </a:solidFill>
              </a:rPr>
              <a:t>***It gives you 5 days notice of expiration, don’t wait until the last day!</a:t>
            </a:r>
          </a:p>
        </p:txBody>
      </p:sp>
      <p:pic>
        <p:nvPicPr>
          <p:cNvPr id="9" name="Picture 8">
            <a:extLst>
              <a:ext uri="{FF2B5EF4-FFF2-40B4-BE49-F238E27FC236}">
                <a16:creationId xmlns:a16="http://schemas.microsoft.com/office/drawing/2014/main" id="{AE1322D2-5BB8-4C94-B51A-D44773E523E7}"/>
              </a:ext>
            </a:extLst>
          </p:cNvPr>
          <p:cNvPicPr>
            <a:picLocks noChangeAspect="1"/>
          </p:cNvPicPr>
          <p:nvPr/>
        </p:nvPicPr>
        <p:blipFill rotWithShape="1">
          <a:blip r:embed="rId5"/>
          <a:srcRect r="7691"/>
          <a:stretch/>
        </p:blipFill>
        <p:spPr>
          <a:xfrm>
            <a:off x="358013" y="936013"/>
            <a:ext cx="1329385" cy="400050"/>
          </a:xfrm>
          <a:prstGeom prst="rect">
            <a:avLst/>
          </a:prstGeom>
        </p:spPr>
      </p:pic>
      <p:pic>
        <p:nvPicPr>
          <p:cNvPr id="10" name="Picture 9" descr="Text&#10;&#10;Description automatically generated">
            <a:extLst>
              <a:ext uri="{FF2B5EF4-FFF2-40B4-BE49-F238E27FC236}">
                <a16:creationId xmlns:a16="http://schemas.microsoft.com/office/drawing/2014/main" id="{54A81B06-2048-408A-853B-E6B039933FE0}"/>
              </a:ext>
            </a:extLst>
          </p:cNvPr>
          <p:cNvPicPr>
            <a:picLocks noChangeAspect="1"/>
          </p:cNvPicPr>
          <p:nvPr/>
        </p:nvPicPr>
        <p:blipFill>
          <a:blip r:embed="rId6"/>
          <a:stretch>
            <a:fillRect/>
          </a:stretch>
        </p:blipFill>
        <p:spPr>
          <a:xfrm>
            <a:off x="189352" y="908477"/>
            <a:ext cx="1566037" cy="471899"/>
          </a:xfrm>
          <a:prstGeom prst="rect">
            <a:avLst/>
          </a:prstGeom>
        </p:spPr>
      </p:pic>
    </p:spTree>
    <p:extLst>
      <p:ext uri="{BB962C8B-B14F-4D97-AF65-F5344CB8AC3E}">
        <p14:creationId xmlns:p14="http://schemas.microsoft.com/office/powerpoint/2010/main" val="1313252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2C55A-66E7-42B7-B070-3675526BEA70}"/>
              </a:ext>
            </a:extLst>
          </p:cNvPr>
          <p:cNvSpPr>
            <a:spLocks noGrp="1"/>
          </p:cNvSpPr>
          <p:nvPr>
            <p:ph type="title"/>
          </p:nvPr>
        </p:nvSpPr>
        <p:spPr>
          <a:xfrm>
            <a:off x="2031538" y="146712"/>
            <a:ext cx="5120114" cy="914163"/>
          </a:xfrm>
        </p:spPr>
        <p:txBody>
          <a:bodyPr>
            <a:normAutofit/>
          </a:bodyPr>
          <a:lstStyle/>
          <a:p>
            <a:r>
              <a:rPr lang="en-US" sz="3200" dirty="0"/>
              <a:t>Intro to Quote Writer</a:t>
            </a:r>
          </a:p>
        </p:txBody>
      </p:sp>
      <p:cxnSp>
        <p:nvCxnSpPr>
          <p:cNvPr id="11" name="Straight Arrow Connector 10">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4" name="Content Placeholder 3">
            <a:extLst>
              <a:ext uri="{FF2B5EF4-FFF2-40B4-BE49-F238E27FC236}">
                <a16:creationId xmlns:a16="http://schemas.microsoft.com/office/drawing/2014/main" id="{7441BDC9-D287-494F-B0F3-D3D45360B4AC}"/>
              </a:ext>
            </a:extLst>
          </p:cNvPr>
          <p:cNvPicPr>
            <a:picLocks noChangeAspect="1"/>
          </p:cNvPicPr>
          <p:nvPr/>
        </p:nvPicPr>
        <p:blipFill rotWithShape="1">
          <a:blip r:embed="rId2"/>
          <a:srcRect l="15675" r="19657" b="1"/>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cxnSp>
        <p:nvCxnSpPr>
          <p:cNvPr id="6" name="Straight Connector 5">
            <a:extLst>
              <a:ext uri="{FF2B5EF4-FFF2-40B4-BE49-F238E27FC236}">
                <a16:creationId xmlns:a16="http://schemas.microsoft.com/office/drawing/2014/main" id="{2C156924-B281-45CC-B135-3E521CD54FAC}"/>
              </a:ext>
            </a:extLst>
          </p:cNvPr>
          <p:cNvCxnSpPr>
            <a:cxnSpLocks/>
          </p:cNvCxnSpPr>
          <p:nvPr/>
        </p:nvCxnSpPr>
        <p:spPr>
          <a:xfrm>
            <a:off x="498764" y="2316480"/>
            <a:ext cx="4728556"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9E17842F-2B82-4700-8736-DBFC6767E1BA}"/>
              </a:ext>
            </a:extLst>
          </p:cNvPr>
          <p:cNvSpPr>
            <a:spLocks noGrp="1"/>
          </p:cNvSpPr>
          <p:nvPr>
            <p:ph idx="1"/>
          </p:nvPr>
        </p:nvSpPr>
        <p:spPr>
          <a:xfrm>
            <a:off x="107633" y="1743653"/>
            <a:ext cx="6459422" cy="7017306"/>
          </a:xfrm>
          <a:prstGeom prst="rect">
            <a:avLst/>
          </a:prstGeom>
        </p:spPr>
        <p:txBody>
          <a:bodyPr wrap="square">
            <a:spAutoFit/>
          </a:bodyPr>
          <a:lstStyle/>
          <a:p>
            <a:pPr>
              <a:spcBef>
                <a:spcPts val="600"/>
              </a:spcBef>
            </a:pPr>
            <a:r>
              <a:rPr lang="en-US" sz="6600" dirty="0">
                <a:solidFill>
                  <a:schemeClr val="tx1"/>
                </a:solidFill>
                <a:latin typeface="Roboto Light"/>
                <a:cs typeface="Roboto Light"/>
              </a:rPr>
              <a:t>What you need to know before you start a Quote…</a:t>
            </a:r>
          </a:p>
          <a:p>
            <a:pPr marL="514350" indent="-514350">
              <a:spcBef>
                <a:spcPts val="600"/>
              </a:spcBef>
              <a:buAutoNum type="arabicPeriod"/>
            </a:pPr>
            <a:endParaRPr lang="en-US" sz="8800" dirty="0">
              <a:solidFill>
                <a:schemeClr val="tx1"/>
              </a:solidFill>
              <a:latin typeface="Roboto Light"/>
              <a:cs typeface="Roboto Light"/>
            </a:endParaRPr>
          </a:p>
          <a:p>
            <a:pPr marL="514350" indent="-514350">
              <a:spcBef>
                <a:spcPts val="600"/>
              </a:spcBef>
              <a:buAutoNum type="arabicPeriod"/>
            </a:pPr>
            <a:endParaRPr lang="en-US" sz="8800" dirty="0">
              <a:solidFill>
                <a:schemeClr val="tx1"/>
              </a:solidFill>
              <a:latin typeface="Roboto Light"/>
              <a:cs typeface="Roboto Light"/>
            </a:endParaRPr>
          </a:p>
        </p:txBody>
      </p:sp>
      <p:pic>
        <p:nvPicPr>
          <p:cNvPr id="8" name="Picture 7">
            <a:extLst>
              <a:ext uri="{FF2B5EF4-FFF2-40B4-BE49-F238E27FC236}">
                <a16:creationId xmlns:a16="http://schemas.microsoft.com/office/drawing/2014/main" id="{05BB469C-5294-4CE1-9740-B9915113C016}"/>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9" name="Picture 8" descr="Text&#10;&#10;Description automatically generated">
            <a:extLst>
              <a:ext uri="{FF2B5EF4-FFF2-40B4-BE49-F238E27FC236}">
                <a16:creationId xmlns:a16="http://schemas.microsoft.com/office/drawing/2014/main" id="{E6B62294-57F1-4E66-9139-3FEC5FEEB4D8}"/>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2172325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61B3CB4-12CB-4787-9D45-A65058C5D033}"/>
              </a:ext>
            </a:extLst>
          </p:cNvPr>
          <p:cNvSpPr>
            <a:spLocks noGrp="1"/>
          </p:cNvSpPr>
          <p:nvPr>
            <p:ph idx="1"/>
          </p:nvPr>
        </p:nvSpPr>
        <p:spPr>
          <a:xfrm>
            <a:off x="838200" y="1825625"/>
            <a:ext cx="10515600" cy="6093976"/>
          </a:xfrm>
          <a:prstGeom prst="rect">
            <a:avLst/>
          </a:prstGeom>
        </p:spPr>
        <p:txBody>
          <a:bodyPr wrap="square">
            <a:spAutoFit/>
          </a:bodyPr>
          <a:lstStyle/>
          <a:p>
            <a:pPr>
              <a:spcBef>
                <a:spcPts val="600"/>
              </a:spcBef>
            </a:pPr>
            <a:r>
              <a:rPr lang="en-US" sz="7200" dirty="0">
                <a:solidFill>
                  <a:schemeClr val="tx1"/>
                </a:solidFill>
                <a:latin typeface="Roboto Light"/>
                <a:cs typeface="Roboto Light"/>
              </a:rPr>
              <a:t>#1 Customer Info</a:t>
            </a:r>
          </a:p>
          <a:p>
            <a:pPr marL="571500" indent="-571500">
              <a:spcBef>
                <a:spcPts val="600"/>
              </a:spcBef>
              <a:buFont typeface="Wingdings" panose="05000000000000000000" pitchFamily="2" charset="2"/>
              <a:buChar char="ü"/>
            </a:pPr>
            <a:r>
              <a:rPr lang="en-US" sz="4000" dirty="0">
                <a:solidFill>
                  <a:schemeClr val="tx1"/>
                </a:solidFill>
                <a:latin typeface="Roboto Light"/>
                <a:cs typeface="Roboto Light"/>
              </a:rPr>
              <a:t>Buying Authorities Actual Name</a:t>
            </a:r>
          </a:p>
          <a:p>
            <a:pPr marL="571500" indent="-571500">
              <a:spcBef>
                <a:spcPts val="600"/>
              </a:spcBef>
              <a:buFont typeface="Wingdings" panose="05000000000000000000" pitchFamily="2" charset="2"/>
              <a:buChar char="ü"/>
            </a:pPr>
            <a:r>
              <a:rPr lang="en-US" sz="4000" dirty="0">
                <a:solidFill>
                  <a:schemeClr val="tx1"/>
                </a:solidFill>
                <a:latin typeface="Roboto Light"/>
                <a:cs typeface="Roboto Light"/>
              </a:rPr>
              <a:t>Their physical address</a:t>
            </a:r>
          </a:p>
          <a:p>
            <a:pPr marL="571500" indent="-571500">
              <a:spcBef>
                <a:spcPts val="600"/>
              </a:spcBef>
              <a:buFont typeface="Wingdings" panose="05000000000000000000" pitchFamily="2" charset="2"/>
              <a:buChar char="ü"/>
            </a:pPr>
            <a:r>
              <a:rPr lang="en-US" sz="4000" dirty="0">
                <a:solidFill>
                  <a:schemeClr val="tx1"/>
                </a:solidFill>
                <a:latin typeface="Roboto Light"/>
                <a:cs typeface="Roboto Light"/>
              </a:rPr>
              <a:t>Primary Contact</a:t>
            </a:r>
          </a:p>
          <a:p>
            <a:pPr marL="571500" indent="-571500">
              <a:spcBef>
                <a:spcPts val="600"/>
              </a:spcBef>
              <a:buFont typeface="Wingdings" panose="05000000000000000000" pitchFamily="2" charset="2"/>
              <a:buChar char="ü"/>
            </a:pPr>
            <a:r>
              <a:rPr lang="en-US" sz="4000" dirty="0">
                <a:solidFill>
                  <a:schemeClr val="tx1"/>
                </a:solidFill>
                <a:latin typeface="Roboto Light"/>
                <a:cs typeface="Roboto Light"/>
              </a:rPr>
              <a:t>Contact Information</a:t>
            </a:r>
          </a:p>
          <a:p>
            <a:pPr marL="571500" indent="-571500">
              <a:spcBef>
                <a:spcPts val="600"/>
              </a:spcBef>
              <a:buFont typeface="Wingdings" panose="05000000000000000000" pitchFamily="2" charset="2"/>
              <a:buChar char="ü"/>
            </a:pPr>
            <a:endParaRPr lang="en-US" sz="4000" dirty="0">
              <a:solidFill>
                <a:schemeClr val="tx1"/>
              </a:solidFill>
              <a:latin typeface="Roboto Light"/>
              <a:cs typeface="Roboto Light"/>
            </a:endParaRPr>
          </a:p>
          <a:p>
            <a:pPr marL="514350" indent="-514350">
              <a:spcBef>
                <a:spcPts val="600"/>
              </a:spcBef>
              <a:buAutoNum type="arabicPeriod"/>
            </a:pPr>
            <a:endParaRPr lang="en-US" sz="8800" dirty="0">
              <a:solidFill>
                <a:schemeClr val="tx1"/>
              </a:solidFill>
              <a:latin typeface="Roboto Light"/>
              <a:cs typeface="Roboto Light"/>
            </a:endParaRPr>
          </a:p>
        </p:txBody>
      </p:sp>
      <p:pic>
        <p:nvPicPr>
          <p:cNvPr id="5" name="Picture 4">
            <a:extLst>
              <a:ext uri="{FF2B5EF4-FFF2-40B4-BE49-F238E27FC236}">
                <a16:creationId xmlns:a16="http://schemas.microsoft.com/office/drawing/2014/main" id="{01D4C79C-EF17-438E-8B0D-EA2B8208285F}"/>
              </a:ext>
            </a:extLst>
          </p:cNvPr>
          <p:cNvPicPr/>
          <p:nvPr/>
        </p:nvPicPr>
        <p:blipFill>
          <a:blip r:embed="rId2">
            <a:extLst>
              <a:ext uri="{BEBA8EAE-BF5A-486C-A8C5-ECC9F3942E4B}">
                <a14:imgProps xmlns:a14="http://schemas.microsoft.com/office/drawing/2010/main">
                  <a14:imgLayer r:embed="rId3">
                    <a14:imgEffect>
                      <a14:backgroundRemoval t="2710" b="97561" l="4120" r="95506">
                        <a14:backgroundMark x1="60300" y1="89160" x2="60300" y2="92683"/>
                      </a14:backgroundRemoval>
                    </a14:imgEffect>
                  </a14:imgLayer>
                </a14:imgProps>
              </a:ext>
            </a:extLst>
          </a:blip>
          <a:stretch>
            <a:fillRect/>
          </a:stretch>
        </p:blipFill>
        <p:spPr>
          <a:xfrm>
            <a:off x="8479835" y="2089531"/>
            <a:ext cx="2873965" cy="3845242"/>
          </a:xfrm>
          <a:prstGeom prst="rect">
            <a:avLst/>
          </a:prstGeom>
        </p:spPr>
      </p:pic>
      <p:sp>
        <p:nvSpPr>
          <p:cNvPr id="6" name="Title 1">
            <a:extLst>
              <a:ext uri="{FF2B5EF4-FFF2-40B4-BE49-F238E27FC236}">
                <a16:creationId xmlns:a16="http://schemas.microsoft.com/office/drawing/2014/main" id="{FE9BE983-6715-4D45-BECC-D03D10BBBD6B}"/>
              </a:ext>
            </a:extLst>
          </p:cNvPr>
          <p:cNvSpPr txBox="1">
            <a:spLocks/>
          </p:cNvSpPr>
          <p:nvPr/>
        </p:nvSpPr>
        <p:spPr>
          <a:xfrm>
            <a:off x="2031538" y="146712"/>
            <a:ext cx="5120114" cy="914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solidFill>
                <a:latin typeface="Interstate" panose="02000503080000020004" pitchFamily="2" charset="0"/>
                <a:ea typeface="+mj-ea"/>
                <a:cs typeface="+mj-cs"/>
              </a:defRPr>
            </a:lvl1pPr>
          </a:lstStyle>
          <a:p>
            <a:r>
              <a:rPr lang="en-US" sz="3200" dirty="0"/>
              <a:t>Intro to Quote Writer</a:t>
            </a:r>
          </a:p>
        </p:txBody>
      </p:sp>
      <p:pic>
        <p:nvPicPr>
          <p:cNvPr id="8" name="Picture 7">
            <a:extLst>
              <a:ext uri="{FF2B5EF4-FFF2-40B4-BE49-F238E27FC236}">
                <a16:creationId xmlns:a16="http://schemas.microsoft.com/office/drawing/2014/main" id="{B962508B-3681-4397-9410-3A2E5B5A309C}"/>
              </a:ext>
            </a:extLst>
          </p:cNvPr>
          <p:cNvPicPr>
            <a:picLocks noChangeAspect="1"/>
          </p:cNvPicPr>
          <p:nvPr/>
        </p:nvPicPr>
        <p:blipFill rotWithShape="1">
          <a:blip r:embed="rId4"/>
          <a:srcRect r="7691"/>
          <a:stretch/>
        </p:blipFill>
        <p:spPr>
          <a:xfrm>
            <a:off x="358013" y="936013"/>
            <a:ext cx="1329385" cy="400050"/>
          </a:xfrm>
          <a:prstGeom prst="rect">
            <a:avLst/>
          </a:prstGeom>
        </p:spPr>
      </p:pic>
      <p:pic>
        <p:nvPicPr>
          <p:cNvPr id="9" name="Picture 8" descr="Text&#10;&#10;Description automatically generated">
            <a:extLst>
              <a:ext uri="{FF2B5EF4-FFF2-40B4-BE49-F238E27FC236}">
                <a16:creationId xmlns:a16="http://schemas.microsoft.com/office/drawing/2014/main" id="{CC43F51E-C950-4855-AC62-EF1D951A9E22}"/>
              </a:ext>
            </a:extLst>
          </p:cNvPr>
          <p:cNvPicPr>
            <a:picLocks noChangeAspect="1"/>
          </p:cNvPicPr>
          <p:nvPr/>
        </p:nvPicPr>
        <p:blipFill>
          <a:blip r:embed="rId5"/>
          <a:stretch>
            <a:fillRect/>
          </a:stretch>
        </p:blipFill>
        <p:spPr>
          <a:xfrm>
            <a:off x="189352" y="908477"/>
            <a:ext cx="1566037" cy="471899"/>
          </a:xfrm>
          <a:prstGeom prst="rect">
            <a:avLst/>
          </a:prstGeom>
        </p:spPr>
      </p:pic>
    </p:spTree>
    <p:extLst>
      <p:ext uri="{BB962C8B-B14F-4D97-AF65-F5344CB8AC3E}">
        <p14:creationId xmlns:p14="http://schemas.microsoft.com/office/powerpoint/2010/main" val="3648972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E8B0899-381D-46E5-B80D-97C71D578ADD}"/>
              </a:ext>
            </a:extLst>
          </p:cNvPr>
          <p:cNvSpPr>
            <a:spLocks noGrp="1"/>
          </p:cNvSpPr>
          <p:nvPr>
            <p:ph idx="1"/>
          </p:nvPr>
        </p:nvSpPr>
        <p:spPr>
          <a:xfrm>
            <a:off x="838200" y="1825625"/>
            <a:ext cx="10515600" cy="4016484"/>
          </a:xfrm>
          <a:prstGeom prst="rect">
            <a:avLst/>
          </a:prstGeom>
        </p:spPr>
        <p:txBody>
          <a:bodyPr wrap="square">
            <a:spAutoFit/>
          </a:bodyPr>
          <a:lstStyle/>
          <a:p>
            <a:pPr>
              <a:spcBef>
                <a:spcPts val="600"/>
              </a:spcBef>
            </a:pPr>
            <a:r>
              <a:rPr lang="en-US" sz="7200" dirty="0">
                <a:solidFill>
                  <a:schemeClr val="tx1"/>
                </a:solidFill>
                <a:latin typeface="Roboto Light"/>
                <a:cs typeface="Roboto Light"/>
              </a:rPr>
              <a:t>#2 Apparatus Type</a:t>
            </a:r>
          </a:p>
          <a:p>
            <a:pPr marL="571500" indent="-571500">
              <a:spcBef>
                <a:spcPts val="600"/>
              </a:spcBef>
              <a:buFont typeface="Wingdings" panose="05000000000000000000" pitchFamily="2" charset="2"/>
              <a:buChar char="ü"/>
            </a:pPr>
            <a:r>
              <a:rPr lang="en-US" sz="4000" dirty="0">
                <a:solidFill>
                  <a:schemeClr val="tx1"/>
                </a:solidFill>
                <a:latin typeface="Roboto Light"/>
                <a:cs typeface="Roboto Light"/>
              </a:rPr>
              <a:t>Pumper, Tanker, Aerial, Etc.</a:t>
            </a:r>
          </a:p>
          <a:p>
            <a:pPr marL="571500" indent="-571500">
              <a:spcBef>
                <a:spcPts val="600"/>
              </a:spcBef>
              <a:buFont typeface="Wingdings" panose="05000000000000000000" pitchFamily="2" charset="2"/>
              <a:buChar char="ü"/>
            </a:pPr>
            <a:r>
              <a:rPr lang="en-US" sz="4000" dirty="0">
                <a:solidFill>
                  <a:schemeClr val="tx1"/>
                </a:solidFill>
                <a:latin typeface="Roboto Light"/>
                <a:cs typeface="Roboto Light"/>
              </a:rPr>
              <a:t>Custom or Commercial</a:t>
            </a:r>
          </a:p>
          <a:p>
            <a:pPr marL="514350" indent="-514350">
              <a:spcBef>
                <a:spcPts val="600"/>
              </a:spcBef>
              <a:buAutoNum type="arabicPeriod"/>
            </a:pPr>
            <a:endParaRPr lang="en-US" sz="8800" dirty="0">
              <a:solidFill>
                <a:schemeClr val="tx1"/>
              </a:solidFill>
              <a:latin typeface="Roboto Light"/>
              <a:cs typeface="Roboto Light"/>
            </a:endParaRPr>
          </a:p>
        </p:txBody>
      </p:sp>
      <p:sp>
        <p:nvSpPr>
          <p:cNvPr id="5" name="Title 1">
            <a:extLst>
              <a:ext uri="{FF2B5EF4-FFF2-40B4-BE49-F238E27FC236}">
                <a16:creationId xmlns:a16="http://schemas.microsoft.com/office/drawing/2014/main" id="{7FC389A3-30E3-48F9-ADE3-1C2D89AADF4D}"/>
              </a:ext>
            </a:extLst>
          </p:cNvPr>
          <p:cNvSpPr txBox="1">
            <a:spLocks/>
          </p:cNvSpPr>
          <p:nvPr/>
        </p:nvSpPr>
        <p:spPr>
          <a:xfrm>
            <a:off x="2031538" y="146712"/>
            <a:ext cx="5120114" cy="914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solidFill>
                <a:latin typeface="Interstate" panose="02000503080000020004" pitchFamily="2" charset="0"/>
                <a:ea typeface="+mj-ea"/>
                <a:cs typeface="+mj-cs"/>
              </a:defRPr>
            </a:lvl1pPr>
          </a:lstStyle>
          <a:p>
            <a:r>
              <a:rPr lang="en-US" sz="3200" dirty="0"/>
              <a:t>Intro to Quote Writer</a:t>
            </a:r>
          </a:p>
        </p:txBody>
      </p:sp>
      <p:pic>
        <p:nvPicPr>
          <p:cNvPr id="6" name="Picture 5">
            <a:extLst>
              <a:ext uri="{FF2B5EF4-FFF2-40B4-BE49-F238E27FC236}">
                <a16:creationId xmlns:a16="http://schemas.microsoft.com/office/drawing/2014/main" id="{8AB25E31-8715-497C-9601-C2A455309C5B}"/>
              </a:ext>
            </a:extLst>
          </p:cNvPr>
          <p:cNvPicPr/>
          <p:nvPr/>
        </p:nvPicPr>
        <p:blipFill>
          <a:blip r:embed="rId2">
            <a:extLst>
              <a:ext uri="{BEBA8EAE-BF5A-486C-A8C5-ECC9F3942E4B}">
                <a14:imgProps xmlns:a14="http://schemas.microsoft.com/office/drawing/2010/main">
                  <a14:imgLayer r:embed="rId3">
                    <a14:imgEffect>
                      <a14:backgroundRemoval t="0" b="100000" l="0" r="100000">
                        <a14:backgroundMark x1="36386" y1="85366" x2="49518" y2="86411"/>
                      </a14:backgroundRemoval>
                    </a14:imgEffect>
                  </a14:imgLayer>
                </a14:imgProps>
              </a:ext>
            </a:extLst>
          </a:blip>
          <a:stretch>
            <a:fillRect/>
          </a:stretch>
        </p:blipFill>
        <p:spPr>
          <a:xfrm>
            <a:off x="7084290" y="3147447"/>
            <a:ext cx="4807527" cy="3563841"/>
          </a:xfrm>
          <a:prstGeom prst="rect">
            <a:avLst/>
          </a:prstGeom>
        </p:spPr>
      </p:pic>
      <p:pic>
        <p:nvPicPr>
          <p:cNvPr id="8" name="Picture 7">
            <a:extLst>
              <a:ext uri="{FF2B5EF4-FFF2-40B4-BE49-F238E27FC236}">
                <a16:creationId xmlns:a16="http://schemas.microsoft.com/office/drawing/2014/main" id="{6A855220-D4CB-4B20-9598-FB63AB0C6ABF}"/>
              </a:ext>
            </a:extLst>
          </p:cNvPr>
          <p:cNvPicPr>
            <a:picLocks noChangeAspect="1"/>
          </p:cNvPicPr>
          <p:nvPr/>
        </p:nvPicPr>
        <p:blipFill rotWithShape="1">
          <a:blip r:embed="rId4"/>
          <a:srcRect r="7691"/>
          <a:stretch/>
        </p:blipFill>
        <p:spPr>
          <a:xfrm>
            <a:off x="358013" y="936013"/>
            <a:ext cx="1329385" cy="400050"/>
          </a:xfrm>
          <a:prstGeom prst="rect">
            <a:avLst/>
          </a:prstGeom>
        </p:spPr>
      </p:pic>
      <p:pic>
        <p:nvPicPr>
          <p:cNvPr id="9" name="Picture 8" descr="Text&#10;&#10;Description automatically generated">
            <a:extLst>
              <a:ext uri="{FF2B5EF4-FFF2-40B4-BE49-F238E27FC236}">
                <a16:creationId xmlns:a16="http://schemas.microsoft.com/office/drawing/2014/main" id="{830C4535-D1A5-4A9F-8DE9-BF22AADD54AE}"/>
              </a:ext>
            </a:extLst>
          </p:cNvPr>
          <p:cNvPicPr>
            <a:picLocks noChangeAspect="1"/>
          </p:cNvPicPr>
          <p:nvPr/>
        </p:nvPicPr>
        <p:blipFill>
          <a:blip r:embed="rId5"/>
          <a:stretch>
            <a:fillRect/>
          </a:stretch>
        </p:blipFill>
        <p:spPr>
          <a:xfrm>
            <a:off x="189352" y="908477"/>
            <a:ext cx="1566037" cy="471899"/>
          </a:xfrm>
          <a:prstGeom prst="rect">
            <a:avLst/>
          </a:prstGeom>
        </p:spPr>
      </p:pic>
    </p:spTree>
    <p:extLst>
      <p:ext uri="{BB962C8B-B14F-4D97-AF65-F5344CB8AC3E}">
        <p14:creationId xmlns:p14="http://schemas.microsoft.com/office/powerpoint/2010/main" val="3517205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A8A2D89-35B3-4747-BA51-1161193EB9A5}"/>
              </a:ext>
            </a:extLst>
          </p:cNvPr>
          <p:cNvSpPr txBox="1">
            <a:spLocks/>
          </p:cNvSpPr>
          <p:nvPr/>
        </p:nvSpPr>
        <p:spPr>
          <a:xfrm>
            <a:off x="2031538" y="146712"/>
            <a:ext cx="5120114" cy="914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solidFill>
                <a:latin typeface="Interstate" panose="02000503080000020004" pitchFamily="2" charset="0"/>
                <a:ea typeface="+mj-ea"/>
                <a:cs typeface="+mj-cs"/>
              </a:defRPr>
            </a:lvl1pPr>
          </a:lstStyle>
          <a:p>
            <a:r>
              <a:rPr lang="en-US" sz="3200" dirty="0"/>
              <a:t>Intro to Quote Writer</a:t>
            </a:r>
          </a:p>
        </p:txBody>
      </p:sp>
      <p:sp>
        <p:nvSpPr>
          <p:cNvPr id="5" name="Content Placeholder 4">
            <a:extLst>
              <a:ext uri="{FF2B5EF4-FFF2-40B4-BE49-F238E27FC236}">
                <a16:creationId xmlns:a16="http://schemas.microsoft.com/office/drawing/2014/main" id="{79B838DA-4437-48F4-936D-11CD32EBFC64}"/>
              </a:ext>
            </a:extLst>
          </p:cNvPr>
          <p:cNvSpPr>
            <a:spLocks noGrp="1"/>
          </p:cNvSpPr>
          <p:nvPr>
            <p:ph idx="1"/>
          </p:nvPr>
        </p:nvSpPr>
        <p:spPr>
          <a:xfrm>
            <a:off x="838200" y="1825625"/>
            <a:ext cx="10515600" cy="6786473"/>
          </a:xfrm>
          <a:prstGeom prst="rect">
            <a:avLst/>
          </a:prstGeom>
        </p:spPr>
        <p:txBody>
          <a:bodyPr wrap="square">
            <a:spAutoFit/>
          </a:bodyPr>
          <a:lstStyle/>
          <a:p>
            <a:pPr>
              <a:spcBef>
                <a:spcPts val="600"/>
              </a:spcBef>
            </a:pPr>
            <a:r>
              <a:rPr lang="en-US" sz="7200" dirty="0">
                <a:solidFill>
                  <a:schemeClr val="tx1"/>
                </a:solidFill>
                <a:latin typeface="Roboto Light"/>
                <a:cs typeface="Roboto Light"/>
              </a:rPr>
              <a:t>#3 Apparatus Details</a:t>
            </a:r>
          </a:p>
          <a:p>
            <a:pPr marL="571500" indent="-571500">
              <a:spcBef>
                <a:spcPts val="600"/>
              </a:spcBef>
              <a:buFont typeface="Wingdings" panose="05000000000000000000" pitchFamily="2" charset="2"/>
              <a:buChar char="ü"/>
            </a:pPr>
            <a:r>
              <a:rPr lang="en-US" sz="4000" dirty="0">
                <a:solidFill>
                  <a:schemeClr val="tx1"/>
                </a:solidFill>
                <a:latin typeface="Roboto Light"/>
                <a:cs typeface="Roboto Light"/>
              </a:rPr>
              <a:t>Ladder Location</a:t>
            </a:r>
          </a:p>
          <a:p>
            <a:pPr marL="571500" indent="-571500">
              <a:spcBef>
                <a:spcPts val="600"/>
              </a:spcBef>
              <a:buFont typeface="Wingdings" panose="05000000000000000000" pitchFamily="2" charset="2"/>
              <a:buChar char="ü"/>
            </a:pPr>
            <a:r>
              <a:rPr lang="en-US" sz="4000" dirty="0">
                <a:solidFill>
                  <a:schemeClr val="tx1"/>
                </a:solidFill>
                <a:latin typeface="Roboto Light"/>
                <a:cs typeface="Roboto Light"/>
              </a:rPr>
              <a:t>Engine Size</a:t>
            </a:r>
          </a:p>
          <a:p>
            <a:pPr marL="571500" indent="-571500">
              <a:spcBef>
                <a:spcPts val="600"/>
              </a:spcBef>
              <a:buFont typeface="Wingdings" panose="05000000000000000000" pitchFamily="2" charset="2"/>
              <a:buChar char="ü"/>
            </a:pPr>
            <a:r>
              <a:rPr lang="en-US" sz="4000" dirty="0">
                <a:solidFill>
                  <a:schemeClr val="tx1"/>
                </a:solidFill>
                <a:latin typeface="Roboto Light"/>
                <a:cs typeface="Roboto Light"/>
              </a:rPr>
              <a:t>Cab Size</a:t>
            </a:r>
          </a:p>
          <a:p>
            <a:pPr marL="571500" indent="-571500">
              <a:spcBef>
                <a:spcPts val="600"/>
              </a:spcBef>
              <a:buFont typeface="Wingdings" panose="05000000000000000000" pitchFamily="2" charset="2"/>
              <a:buChar char="ü"/>
            </a:pPr>
            <a:r>
              <a:rPr lang="en-US" sz="4000" dirty="0">
                <a:solidFill>
                  <a:schemeClr val="tx1"/>
                </a:solidFill>
                <a:latin typeface="Roboto Light"/>
                <a:cs typeface="Roboto Light"/>
              </a:rPr>
              <a:t>Wiring Preference</a:t>
            </a:r>
          </a:p>
          <a:p>
            <a:pPr marL="571500" indent="-571500">
              <a:spcBef>
                <a:spcPts val="600"/>
              </a:spcBef>
              <a:buFont typeface="Wingdings" panose="05000000000000000000" pitchFamily="2" charset="2"/>
              <a:buChar char="ü"/>
            </a:pPr>
            <a:r>
              <a:rPr lang="en-US" sz="4000" dirty="0">
                <a:solidFill>
                  <a:schemeClr val="tx1"/>
                </a:solidFill>
                <a:latin typeface="Roboto Light"/>
                <a:cs typeface="Roboto Light"/>
              </a:rPr>
              <a:t>4x2 or 4x4</a:t>
            </a:r>
          </a:p>
          <a:p>
            <a:pPr marL="571500" indent="-571500">
              <a:spcBef>
                <a:spcPts val="600"/>
              </a:spcBef>
              <a:buFont typeface="Wingdings" panose="05000000000000000000" pitchFamily="2" charset="2"/>
              <a:buChar char="ü"/>
            </a:pPr>
            <a:endParaRPr lang="en-US" sz="4000" dirty="0">
              <a:solidFill>
                <a:schemeClr val="tx1"/>
              </a:solidFill>
              <a:latin typeface="Roboto Light"/>
              <a:cs typeface="Roboto Light"/>
            </a:endParaRPr>
          </a:p>
          <a:p>
            <a:pPr marL="514350" indent="-514350">
              <a:spcBef>
                <a:spcPts val="600"/>
              </a:spcBef>
              <a:buAutoNum type="arabicPeriod"/>
            </a:pPr>
            <a:endParaRPr lang="en-US" sz="8800" dirty="0">
              <a:solidFill>
                <a:schemeClr val="tx1"/>
              </a:solidFill>
              <a:latin typeface="Roboto Light"/>
              <a:cs typeface="Roboto Light"/>
            </a:endParaRPr>
          </a:p>
        </p:txBody>
      </p:sp>
      <p:pic>
        <p:nvPicPr>
          <p:cNvPr id="6" name="Picture 5">
            <a:extLst>
              <a:ext uri="{FF2B5EF4-FFF2-40B4-BE49-F238E27FC236}">
                <a16:creationId xmlns:a16="http://schemas.microsoft.com/office/drawing/2014/main" id="{716A71CD-CDF3-42B1-993C-57C20678CEFA}"/>
              </a:ext>
            </a:extLst>
          </p:cNvPr>
          <p:cNvPicPr/>
          <p:nvPr/>
        </p:nvPicPr>
        <p:blipFill>
          <a:blip r:embed="rId2">
            <a:extLst>
              <a:ext uri="{BEBA8EAE-BF5A-486C-A8C5-ECC9F3942E4B}">
                <a14:imgProps xmlns:a14="http://schemas.microsoft.com/office/drawing/2010/main">
                  <a14:imgLayer r:embed="rId3">
                    <a14:imgEffect>
                      <a14:backgroundRemoval t="3008" b="94361" l="0" r="92857"/>
                    </a14:imgEffect>
                  </a14:imgLayer>
                </a14:imgProps>
              </a:ext>
            </a:extLst>
          </a:blip>
          <a:stretch>
            <a:fillRect/>
          </a:stretch>
        </p:blipFill>
        <p:spPr>
          <a:xfrm>
            <a:off x="6670391" y="2881745"/>
            <a:ext cx="4108445" cy="3871110"/>
          </a:xfrm>
          <a:prstGeom prst="rect">
            <a:avLst/>
          </a:prstGeom>
        </p:spPr>
      </p:pic>
      <p:pic>
        <p:nvPicPr>
          <p:cNvPr id="8" name="Picture 7">
            <a:extLst>
              <a:ext uri="{FF2B5EF4-FFF2-40B4-BE49-F238E27FC236}">
                <a16:creationId xmlns:a16="http://schemas.microsoft.com/office/drawing/2014/main" id="{E07E5150-C07A-4C67-BA8C-E2E831DF574B}"/>
              </a:ext>
            </a:extLst>
          </p:cNvPr>
          <p:cNvPicPr>
            <a:picLocks noChangeAspect="1"/>
          </p:cNvPicPr>
          <p:nvPr/>
        </p:nvPicPr>
        <p:blipFill rotWithShape="1">
          <a:blip r:embed="rId4"/>
          <a:srcRect r="7691"/>
          <a:stretch/>
        </p:blipFill>
        <p:spPr>
          <a:xfrm>
            <a:off x="358013" y="936013"/>
            <a:ext cx="1329385" cy="400050"/>
          </a:xfrm>
          <a:prstGeom prst="rect">
            <a:avLst/>
          </a:prstGeom>
        </p:spPr>
      </p:pic>
      <p:pic>
        <p:nvPicPr>
          <p:cNvPr id="9" name="Picture 8" descr="Text&#10;&#10;Description automatically generated">
            <a:extLst>
              <a:ext uri="{FF2B5EF4-FFF2-40B4-BE49-F238E27FC236}">
                <a16:creationId xmlns:a16="http://schemas.microsoft.com/office/drawing/2014/main" id="{B8D0857B-0C8F-4D3B-BC25-F168ACBF9558}"/>
              </a:ext>
            </a:extLst>
          </p:cNvPr>
          <p:cNvPicPr>
            <a:picLocks noChangeAspect="1"/>
          </p:cNvPicPr>
          <p:nvPr/>
        </p:nvPicPr>
        <p:blipFill>
          <a:blip r:embed="rId5"/>
          <a:stretch>
            <a:fillRect/>
          </a:stretch>
        </p:blipFill>
        <p:spPr>
          <a:xfrm>
            <a:off x="189352" y="908477"/>
            <a:ext cx="1566037" cy="471899"/>
          </a:xfrm>
          <a:prstGeom prst="rect">
            <a:avLst/>
          </a:prstGeom>
        </p:spPr>
      </p:pic>
    </p:spTree>
    <p:extLst>
      <p:ext uri="{BB962C8B-B14F-4D97-AF65-F5344CB8AC3E}">
        <p14:creationId xmlns:p14="http://schemas.microsoft.com/office/powerpoint/2010/main" val="2253679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DAEBAD4-DB54-49F2-8B93-28C8A75BBD2E}"/>
              </a:ext>
            </a:extLst>
          </p:cNvPr>
          <p:cNvSpPr txBox="1">
            <a:spLocks/>
          </p:cNvSpPr>
          <p:nvPr/>
        </p:nvSpPr>
        <p:spPr>
          <a:xfrm>
            <a:off x="2031538" y="146712"/>
            <a:ext cx="5120114" cy="914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solidFill>
                <a:latin typeface="Interstate" panose="02000503080000020004" pitchFamily="2" charset="0"/>
                <a:ea typeface="+mj-ea"/>
                <a:cs typeface="+mj-cs"/>
              </a:defRPr>
            </a:lvl1pPr>
          </a:lstStyle>
          <a:p>
            <a:r>
              <a:rPr lang="en-US" sz="3200" dirty="0"/>
              <a:t>Intro to Quote Writer</a:t>
            </a:r>
          </a:p>
        </p:txBody>
      </p:sp>
      <p:sp>
        <p:nvSpPr>
          <p:cNvPr id="6" name="Rectangle 5">
            <a:extLst>
              <a:ext uri="{FF2B5EF4-FFF2-40B4-BE49-F238E27FC236}">
                <a16:creationId xmlns:a16="http://schemas.microsoft.com/office/drawing/2014/main" id="{0E73C82A-7D83-4889-BC98-A438E612B4C9}"/>
              </a:ext>
            </a:extLst>
          </p:cNvPr>
          <p:cNvSpPr/>
          <p:nvPr/>
        </p:nvSpPr>
        <p:spPr>
          <a:xfrm>
            <a:off x="3169342" y="3060198"/>
            <a:ext cx="6370444" cy="2462213"/>
          </a:xfrm>
          <a:prstGeom prst="rect">
            <a:avLst/>
          </a:prstGeom>
        </p:spPr>
        <p:txBody>
          <a:bodyPr wrap="square">
            <a:spAutoFit/>
          </a:bodyPr>
          <a:lstStyle/>
          <a:p>
            <a:pPr>
              <a:spcBef>
                <a:spcPts val="600"/>
              </a:spcBef>
            </a:pPr>
            <a:r>
              <a:rPr lang="en-US" sz="4800" dirty="0">
                <a:latin typeface="Roboto Light"/>
                <a:cs typeface="Roboto Light"/>
              </a:rPr>
              <a:t>Let’s Start a Quote!</a:t>
            </a:r>
          </a:p>
          <a:p>
            <a:pPr marL="514350" indent="-514350">
              <a:spcBef>
                <a:spcPts val="600"/>
              </a:spcBef>
              <a:buAutoNum type="arabicPeriod"/>
            </a:pPr>
            <a:endParaRPr lang="en-US" sz="4800" dirty="0">
              <a:latin typeface="Roboto Light"/>
              <a:cs typeface="Roboto Light"/>
            </a:endParaRPr>
          </a:p>
          <a:p>
            <a:pPr marL="514350" indent="-514350">
              <a:spcBef>
                <a:spcPts val="600"/>
              </a:spcBef>
              <a:buAutoNum type="arabicPeriod"/>
            </a:pPr>
            <a:endParaRPr lang="en-US" sz="4800" dirty="0">
              <a:latin typeface="Roboto Light"/>
              <a:cs typeface="Roboto Light"/>
            </a:endParaRPr>
          </a:p>
        </p:txBody>
      </p:sp>
      <p:pic>
        <p:nvPicPr>
          <p:cNvPr id="7" name="Picture 6">
            <a:extLst>
              <a:ext uri="{FF2B5EF4-FFF2-40B4-BE49-F238E27FC236}">
                <a16:creationId xmlns:a16="http://schemas.microsoft.com/office/drawing/2014/main" id="{BBA35689-9DE7-4B39-B8AA-E190F983EF25}"/>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8" name="Picture 7" descr="Text&#10;&#10;Description automatically generated">
            <a:extLst>
              <a:ext uri="{FF2B5EF4-FFF2-40B4-BE49-F238E27FC236}">
                <a16:creationId xmlns:a16="http://schemas.microsoft.com/office/drawing/2014/main" id="{C0C6C08A-DBBB-40F2-A5D3-D95923581148}"/>
              </a:ext>
            </a:extLst>
          </p:cNvPr>
          <p:cNvPicPr>
            <a:picLocks noChangeAspect="1"/>
          </p:cNvPicPr>
          <p:nvPr/>
        </p:nvPicPr>
        <p:blipFill>
          <a:blip r:embed="rId3"/>
          <a:stretch>
            <a:fillRect/>
          </a:stretch>
        </p:blipFill>
        <p:spPr>
          <a:xfrm>
            <a:off x="189352" y="908477"/>
            <a:ext cx="1566037" cy="471899"/>
          </a:xfrm>
          <a:prstGeom prst="rect">
            <a:avLst/>
          </a:prstGeom>
        </p:spPr>
      </p:pic>
    </p:spTree>
    <p:extLst>
      <p:ext uri="{BB962C8B-B14F-4D97-AF65-F5344CB8AC3E}">
        <p14:creationId xmlns:p14="http://schemas.microsoft.com/office/powerpoint/2010/main" val="2661233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82AEE-227E-47CA-991C-A6398C765C8F}"/>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EBC47530-D5CE-4706-BD9C-0F82AB41C207}"/>
              </a:ext>
            </a:extLst>
          </p:cNvPr>
          <p:cNvSpPr>
            <a:spLocks noGrp="1"/>
          </p:cNvSpPr>
          <p:nvPr>
            <p:ph idx="1"/>
          </p:nvPr>
        </p:nvSpPr>
        <p:spPr/>
        <p:txBody>
          <a:bodyPr/>
          <a:lstStyle/>
          <a:p>
            <a:r>
              <a:rPr lang="en-US" dirty="0"/>
              <a:t>Upper Left-Hand Corner of Screen, Select “New Quote”</a:t>
            </a:r>
          </a:p>
        </p:txBody>
      </p:sp>
      <p:pic>
        <p:nvPicPr>
          <p:cNvPr id="4" name="Picture 3">
            <a:extLst>
              <a:ext uri="{FF2B5EF4-FFF2-40B4-BE49-F238E27FC236}">
                <a16:creationId xmlns:a16="http://schemas.microsoft.com/office/drawing/2014/main" id="{3C2A9C31-40C4-4D37-A4D2-5BA5612505FC}"/>
              </a:ext>
            </a:extLst>
          </p:cNvPr>
          <p:cNvPicPr>
            <a:picLocks noChangeAspect="1"/>
          </p:cNvPicPr>
          <p:nvPr/>
        </p:nvPicPr>
        <p:blipFill>
          <a:blip r:embed="rId2"/>
          <a:stretch>
            <a:fillRect/>
          </a:stretch>
        </p:blipFill>
        <p:spPr>
          <a:xfrm>
            <a:off x="2950164" y="2400300"/>
            <a:ext cx="5277809" cy="4177936"/>
          </a:xfrm>
          <a:prstGeom prst="rect">
            <a:avLst/>
          </a:prstGeom>
        </p:spPr>
      </p:pic>
      <p:sp>
        <p:nvSpPr>
          <p:cNvPr id="5" name="Oval 4">
            <a:extLst>
              <a:ext uri="{FF2B5EF4-FFF2-40B4-BE49-F238E27FC236}">
                <a16:creationId xmlns:a16="http://schemas.microsoft.com/office/drawing/2014/main" id="{5B82BF95-EB18-47A9-8A48-00CFE2666310}"/>
              </a:ext>
            </a:extLst>
          </p:cNvPr>
          <p:cNvSpPr/>
          <p:nvPr/>
        </p:nvSpPr>
        <p:spPr>
          <a:xfrm>
            <a:off x="2762250" y="2990850"/>
            <a:ext cx="1657350" cy="609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38B01C10-7CBC-45EF-94AB-881257E31B67}"/>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8" name="Picture 7" descr="Text&#10;&#10;Description automatically generated">
            <a:extLst>
              <a:ext uri="{FF2B5EF4-FFF2-40B4-BE49-F238E27FC236}">
                <a16:creationId xmlns:a16="http://schemas.microsoft.com/office/drawing/2014/main" id="{4850F095-A0DD-4278-9B82-8DACAAD82D18}"/>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2553887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1F704-DB8E-4C40-AD62-4095ADD7298D}"/>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5623977D-C0ED-435B-B958-AF2B875AD1E3}"/>
              </a:ext>
            </a:extLst>
          </p:cNvPr>
          <p:cNvSpPr>
            <a:spLocks noGrp="1"/>
          </p:cNvSpPr>
          <p:nvPr>
            <p:ph idx="1"/>
          </p:nvPr>
        </p:nvSpPr>
        <p:spPr/>
        <p:txBody>
          <a:bodyPr/>
          <a:lstStyle/>
          <a:p>
            <a:r>
              <a:rPr lang="en-US" sz="2400" dirty="0"/>
              <a:t>This will prompt the </a:t>
            </a:r>
            <a:r>
              <a:rPr lang="en-US" sz="2400" u="sng" dirty="0"/>
              <a:t>Quote Writer Wizard</a:t>
            </a:r>
          </a:p>
          <a:p>
            <a:endParaRPr lang="en-US" sz="2400" dirty="0"/>
          </a:p>
          <a:p>
            <a:r>
              <a:rPr lang="en-US" sz="2400" dirty="0"/>
              <a:t>Step 1: Fill Out the Description</a:t>
            </a:r>
          </a:p>
          <a:p>
            <a:r>
              <a:rPr lang="en-US" sz="2400" dirty="0"/>
              <a:t>Step 2: Fill Out the Customer Information</a:t>
            </a:r>
          </a:p>
        </p:txBody>
      </p:sp>
      <p:pic>
        <p:nvPicPr>
          <p:cNvPr id="6" name="Picture 5">
            <a:extLst>
              <a:ext uri="{FF2B5EF4-FFF2-40B4-BE49-F238E27FC236}">
                <a16:creationId xmlns:a16="http://schemas.microsoft.com/office/drawing/2014/main" id="{7D1ACBCE-772B-4973-8104-0D4415434C4E}"/>
              </a:ext>
            </a:extLst>
          </p:cNvPr>
          <p:cNvPicPr>
            <a:picLocks noChangeAspect="1"/>
          </p:cNvPicPr>
          <p:nvPr/>
        </p:nvPicPr>
        <p:blipFill>
          <a:blip r:embed="rId2"/>
          <a:stretch>
            <a:fillRect/>
          </a:stretch>
        </p:blipFill>
        <p:spPr>
          <a:xfrm>
            <a:off x="6096000" y="2992006"/>
            <a:ext cx="6096000" cy="3773060"/>
          </a:xfrm>
          <a:prstGeom prst="rect">
            <a:avLst/>
          </a:prstGeom>
        </p:spPr>
      </p:pic>
      <p:cxnSp>
        <p:nvCxnSpPr>
          <p:cNvPr id="10" name="Connector: Elbow 9">
            <a:extLst>
              <a:ext uri="{FF2B5EF4-FFF2-40B4-BE49-F238E27FC236}">
                <a16:creationId xmlns:a16="http://schemas.microsoft.com/office/drawing/2014/main" id="{4F769AE0-08E0-4FE7-AE3F-E093F3316DD3}"/>
              </a:ext>
            </a:extLst>
          </p:cNvPr>
          <p:cNvCxnSpPr>
            <a:cxnSpLocks/>
          </p:cNvCxnSpPr>
          <p:nvPr/>
        </p:nvCxnSpPr>
        <p:spPr>
          <a:xfrm>
            <a:off x="4763589" y="2934789"/>
            <a:ext cx="2207662" cy="924147"/>
          </a:xfrm>
          <a:prstGeom prst="bentConnector3">
            <a:avLst>
              <a:gd name="adj1" fmla="val 100159"/>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C92EDE95-D47A-42A2-9EFC-A714546F23F2}"/>
              </a:ext>
            </a:extLst>
          </p:cNvPr>
          <p:cNvCxnSpPr>
            <a:cxnSpLocks/>
          </p:cNvCxnSpPr>
          <p:nvPr/>
        </p:nvCxnSpPr>
        <p:spPr>
          <a:xfrm>
            <a:off x="4502331" y="3448594"/>
            <a:ext cx="1822968" cy="1073072"/>
          </a:xfrm>
          <a:prstGeom prst="bentConnector3">
            <a:avLst>
              <a:gd name="adj1" fmla="val 3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C7A2555-CEC1-4BF9-8BD9-3C5D8000649D}"/>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9" name="Picture 8" descr="Text&#10;&#10;Description automatically generated">
            <a:extLst>
              <a:ext uri="{FF2B5EF4-FFF2-40B4-BE49-F238E27FC236}">
                <a16:creationId xmlns:a16="http://schemas.microsoft.com/office/drawing/2014/main" id="{BE27F5C6-087C-4057-9C23-53EC9F11EFB5}"/>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2051966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F9999-3A34-477A-94F6-DCDB089130BF}"/>
              </a:ext>
            </a:extLst>
          </p:cNvPr>
          <p:cNvSpPr>
            <a:spLocks noGrp="1"/>
          </p:cNvSpPr>
          <p:nvPr>
            <p:ph type="title"/>
          </p:nvPr>
        </p:nvSpPr>
        <p:spPr/>
        <p:txBody>
          <a:bodyPr/>
          <a:lstStyle/>
          <a:p>
            <a:r>
              <a:rPr lang="en-US" sz="2400" dirty="0"/>
              <a:t>Intro to Quote Writer</a:t>
            </a:r>
            <a:endParaRPr lang="en-US" dirty="0"/>
          </a:p>
        </p:txBody>
      </p:sp>
      <p:sp>
        <p:nvSpPr>
          <p:cNvPr id="5" name="Content Placeholder 2">
            <a:extLst>
              <a:ext uri="{FF2B5EF4-FFF2-40B4-BE49-F238E27FC236}">
                <a16:creationId xmlns:a16="http://schemas.microsoft.com/office/drawing/2014/main" id="{2A348E0D-8A03-4269-945F-A0CEF8AB1091}"/>
              </a:ext>
            </a:extLst>
          </p:cNvPr>
          <p:cNvSpPr txBox="1">
            <a:spLocks/>
          </p:cNvSpPr>
          <p:nvPr/>
        </p:nvSpPr>
        <p:spPr>
          <a:xfrm>
            <a:off x="367937" y="1825625"/>
            <a:ext cx="4594916"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t>Pro Tips!</a:t>
            </a:r>
          </a:p>
          <a:p>
            <a:pPr marL="742950" indent="-742950">
              <a:buAutoNum type="arabicPeriod"/>
            </a:pPr>
            <a:r>
              <a:rPr lang="en-US" sz="2400" dirty="0"/>
              <a:t>For the description, put who it’s for and what it is</a:t>
            </a:r>
          </a:p>
          <a:p>
            <a:pPr marL="742950" indent="-742950">
              <a:buAutoNum type="arabicPeriod"/>
            </a:pPr>
            <a:r>
              <a:rPr lang="en-US" sz="2400" dirty="0"/>
              <a:t>Fill-Out the customer information completely, this will put there contact info at your fingertips</a:t>
            </a:r>
          </a:p>
          <a:p>
            <a:pPr marL="742950" indent="-742950">
              <a:buAutoNum type="arabicPeriod"/>
            </a:pPr>
            <a:r>
              <a:rPr lang="en-US" sz="2400" dirty="0"/>
              <a:t>Putting what the apparatus is in the 1</a:t>
            </a:r>
            <a:r>
              <a:rPr lang="en-US" sz="2400" baseline="30000" dirty="0"/>
              <a:t>st</a:t>
            </a:r>
            <a:r>
              <a:rPr lang="en-US" sz="2400" dirty="0"/>
              <a:t> address line prints this information at the top of the long spec</a:t>
            </a:r>
          </a:p>
        </p:txBody>
      </p:sp>
      <p:pic>
        <p:nvPicPr>
          <p:cNvPr id="4" name="Picture 3">
            <a:extLst>
              <a:ext uri="{FF2B5EF4-FFF2-40B4-BE49-F238E27FC236}">
                <a16:creationId xmlns:a16="http://schemas.microsoft.com/office/drawing/2014/main" id="{BABE9676-53BC-4C37-B146-C296964E15DE}"/>
              </a:ext>
            </a:extLst>
          </p:cNvPr>
          <p:cNvPicPr>
            <a:picLocks noChangeAspect="1"/>
          </p:cNvPicPr>
          <p:nvPr/>
        </p:nvPicPr>
        <p:blipFill>
          <a:blip r:embed="rId2"/>
          <a:stretch>
            <a:fillRect/>
          </a:stretch>
        </p:blipFill>
        <p:spPr>
          <a:xfrm>
            <a:off x="5129784" y="2500972"/>
            <a:ext cx="7062216" cy="4357028"/>
          </a:xfrm>
          <a:prstGeom prst="rect">
            <a:avLst/>
          </a:prstGeom>
        </p:spPr>
      </p:pic>
      <p:cxnSp>
        <p:nvCxnSpPr>
          <p:cNvPr id="7" name="Straight Arrow Connector 6">
            <a:extLst>
              <a:ext uri="{FF2B5EF4-FFF2-40B4-BE49-F238E27FC236}">
                <a16:creationId xmlns:a16="http://schemas.microsoft.com/office/drawing/2014/main" id="{D57E6A3E-FAC0-4A29-A3EE-E60E71877F6A}"/>
              </a:ext>
            </a:extLst>
          </p:cNvPr>
          <p:cNvCxnSpPr>
            <a:cxnSpLocks/>
          </p:cNvCxnSpPr>
          <p:nvPr/>
        </p:nvCxnSpPr>
        <p:spPr>
          <a:xfrm>
            <a:off x="3775046" y="2973723"/>
            <a:ext cx="2214274" cy="51841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B1A0814-A43D-44B2-9F59-0FA9CBD91257}"/>
              </a:ext>
            </a:extLst>
          </p:cNvPr>
          <p:cNvCxnSpPr>
            <a:cxnSpLocks/>
          </p:cNvCxnSpPr>
          <p:nvPr/>
        </p:nvCxnSpPr>
        <p:spPr>
          <a:xfrm flipV="1">
            <a:off x="3095538" y="4293460"/>
            <a:ext cx="2738334" cy="19465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C69CB19-E2F9-4517-89C7-C52CA457D1E8}"/>
              </a:ext>
            </a:extLst>
          </p:cNvPr>
          <p:cNvCxnSpPr>
            <a:cxnSpLocks/>
          </p:cNvCxnSpPr>
          <p:nvPr/>
        </p:nvCxnSpPr>
        <p:spPr>
          <a:xfrm flipV="1">
            <a:off x="4857226" y="4890782"/>
            <a:ext cx="976646" cy="71306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83D52914-9D8E-434D-8697-41AA5805B526}"/>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12" name="Picture 11" descr="Text&#10;&#10;Description automatically generated">
            <a:extLst>
              <a:ext uri="{FF2B5EF4-FFF2-40B4-BE49-F238E27FC236}">
                <a16:creationId xmlns:a16="http://schemas.microsoft.com/office/drawing/2014/main" id="{774EC8C9-E5BD-4FBF-B5A5-439BECCE2DBA}"/>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4230584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D8B42-0FC0-4EBA-BB17-04FD16FEF98A}"/>
              </a:ext>
            </a:extLst>
          </p:cNvPr>
          <p:cNvSpPr>
            <a:spLocks noGrp="1"/>
          </p:cNvSpPr>
          <p:nvPr>
            <p:ph type="title"/>
          </p:nvPr>
        </p:nvSpPr>
        <p:spPr/>
        <p:txBody>
          <a:bodyPr/>
          <a:lstStyle/>
          <a:p>
            <a:r>
              <a:rPr lang="en-US" sz="2400" dirty="0"/>
              <a:t>Intro to Quote Writer</a:t>
            </a:r>
            <a:endParaRPr lang="en-US" dirty="0"/>
          </a:p>
        </p:txBody>
      </p:sp>
      <p:sp>
        <p:nvSpPr>
          <p:cNvPr id="5" name="Content Placeholder 2">
            <a:extLst>
              <a:ext uri="{FF2B5EF4-FFF2-40B4-BE49-F238E27FC236}">
                <a16:creationId xmlns:a16="http://schemas.microsoft.com/office/drawing/2014/main" id="{EA53F3B7-B1F4-42D7-9808-F02E51D7ED0D}"/>
              </a:ext>
            </a:extLst>
          </p:cNvPr>
          <p:cNvSpPr txBox="1">
            <a:spLocks/>
          </p:cNvSpPr>
          <p:nvPr/>
        </p:nvSpPr>
        <p:spPr>
          <a:xfrm>
            <a:off x="219075" y="1822450"/>
            <a:ext cx="10515600"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u="sng" dirty="0"/>
              <a:t>Quote Writer Wizard</a:t>
            </a:r>
          </a:p>
          <a:p>
            <a:endParaRPr lang="en-US" sz="2400" dirty="0"/>
          </a:p>
          <a:p>
            <a:r>
              <a:rPr lang="en-US" sz="2400" dirty="0"/>
              <a:t>Step 3: Click on the “Ship To” tab</a:t>
            </a:r>
          </a:p>
        </p:txBody>
      </p:sp>
      <p:pic>
        <p:nvPicPr>
          <p:cNvPr id="4" name="Picture 3">
            <a:extLst>
              <a:ext uri="{FF2B5EF4-FFF2-40B4-BE49-F238E27FC236}">
                <a16:creationId xmlns:a16="http://schemas.microsoft.com/office/drawing/2014/main" id="{BE4225FC-AC15-4211-A10E-B771D1DD42DB}"/>
              </a:ext>
            </a:extLst>
          </p:cNvPr>
          <p:cNvPicPr>
            <a:picLocks noChangeAspect="1"/>
          </p:cNvPicPr>
          <p:nvPr/>
        </p:nvPicPr>
        <p:blipFill>
          <a:blip r:embed="rId2"/>
          <a:stretch>
            <a:fillRect/>
          </a:stretch>
        </p:blipFill>
        <p:spPr>
          <a:xfrm>
            <a:off x="5139004" y="2506660"/>
            <a:ext cx="7052995" cy="4351339"/>
          </a:xfrm>
          <a:prstGeom prst="rect">
            <a:avLst/>
          </a:prstGeom>
        </p:spPr>
      </p:pic>
      <p:sp>
        <p:nvSpPr>
          <p:cNvPr id="6" name="Oval 5">
            <a:extLst>
              <a:ext uri="{FF2B5EF4-FFF2-40B4-BE49-F238E27FC236}">
                <a16:creationId xmlns:a16="http://schemas.microsoft.com/office/drawing/2014/main" id="{64A79BE8-9F6A-4A16-955F-399CD4DF4855}"/>
              </a:ext>
            </a:extLst>
          </p:cNvPr>
          <p:cNvSpPr/>
          <p:nvPr/>
        </p:nvSpPr>
        <p:spPr>
          <a:xfrm>
            <a:off x="5695950" y="3829050"/>
            <a:ext cx="739684" cy="381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Arrow Connector 7">
            <a:extLst>
              <a:ext uri="{FF2B5EF4-FFF2-40B4-BE49-F238E27FC236}">
                <a16:creationId xmlns:a16="http://schemas.microsoft.com/office/drawing/2014/main" id="{9489DA86-31D7-421B-B1E9-833A7FF6A209}"/>
              </a:ext>
            </a:extLst>
          </p:cNvPr>
          <p:cNvCxnSpPr>
            <a:cxnSpLocks/>
          </p:cNvCxnSpPr>
          <p:nvPr/>
        </p:nvCxnSpPr>
        <p:spPr>
          <a:xfrm>
            <a:off x="4354286" y="2932772"/>
            <a:ext cx="1341664" cy="95522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F694EDFA-7CBC-4E59-B588-215FAB662882}"/>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10" name="Picture 9" descr="Text&#10;&#10;Description automatically generated">
            <a:extLst>
              <a:ext uri="{FF2B5EF4-FFF2-40B4-BE49-F238E27FC236}">
                <a16:creationId xmlns:a16="http://schemas.microsoft.com/office/drawing/2014/main" id="{B58D7E28-BD79-4396-9845-921E7F9CE448}"/>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3792494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73F5A-452D-4691-B164-59C7912F0672}"/>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C67C6D6A-A61C-4A8D-A150-41053661425C}"/>
              </a:ext>
            </a:extLst>
          </p:cNvPr>
          <p:cNvSpPr>
            <a:spLocks noGrp="1"/>
          </p:cNvSpPr>
          <p:nvPr>
            <p:ph idx="1"/>
          </p:nvPr>
        </p:nvSpPr>
        <p:spPr>
          <a:xfrm>
            <a:off x="838200" y="1825625"/>
            <a:ext cx="4308566" cy="4351338"/>
          </a:xfrm>
        </p:spPr>
        <p:txBody>
          <a:bodyPr/>
          <a:lstStyle/>
          <a:p>
            <a:r>
              <a:rPr lang="en-US" sz="2800" u="sng" dirty="0"/>
              <a:t>Quote Writer Wizard</a:t>
            </a:r>
          </a:p>
          <a:p>
            <a:endParaRPr lang="en-US" sz="2400" dirty="0"/>
          </a:p>
          <a:p>
            <a:r>
              <a:rPr lang="en-US" sz="2400" dirty="0"/>
              <a:t>Step 3 Continued</a:t>
            </a:r>
          </a:p>
          <a:p>
            <a:endParaRPr lang="en-US" sz="2400" dirty="0"/>
          </a:p>
          <a:p>
            <a:r>
              <a:rPr lang="en-US" sz="2400" dirty="0"/>
              <a:t>Fill out YOUR dealership and contact info</a:t>
            </a:r>
          </a:p>
        </p:txBody>
      </p:sp>
      <p:pic>
        <p:nvPicPr>
          <p:cNvPr id="5" name="Picture 4">
            <a:extLst>
              <a:ext uri="{FF2B5EF4-FFF2-40B4-BE49-F238E27FC236}">
                <a16:creationId xmlns:a16="http://schemas.microsoft.com/office/drawing/2014/main" id="{64AB836D-5B8F-4085-AC50-BB9F94E652F8}"/>
              </a:ext>
            </a:extLst>
          </p:cNvPr>
          <p:cNvPicPr>
            <a:picLocks noChangeAspect="1"/>
          </p:cNvPicPr>
          <p:nvPr/>
        </p:nvPicPr>
        <p:blipFill>
          <a:blip r:embed="rId2"/>
          <a:stretch>
            <a:fillRect/>
          </a:stretch>
        </p:blipFill>
        <p:spPr>
          <a:xfrm>
            <a:off x="5146766" y="2535331"/>
            <a:ext cx="7045234" cy="4322669"/>
          </a:xfrm>
          <a:prstGeom prst="rect">
            <a:avLst/>
          </a:prstGeom>
        </p:spPr>
      </p:pic>
      <p:cxnSp>
        <p:nvCxnSpPr>
          <p:cNvPr id="6" name="Straight Arrow Connector 5">
            <a:extLst>
              <a:ext uri="{FF2B5EF4-FFF2-40B4-BE49-F238E27FC236}">
                <a16:creationId xmlns:a16="http://schemas.microsoft.com/office/drawing/2014/main" id="{A16D0A4F-457E-4E2B-85C8-7DC767826C3F}"/>
              </a:ext>
            </a:extLst>
          </p:cNvPr>
          <p:cNvCxnSpPr>
            <a:cxnSpLocks/>
          </p:cNvCxnSpPr>
          <p:nvPr/>
        </p:nvCxnSpPr>
        <p:spPr>
          <a:xfrm>
            <a:off x="2612571" y="4005943"/>
            <a:ext cx="3318446" cy="28083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3C6E61D8-2369-4985-A683-4B21C9D20D47}"/>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10" name="Picture 9" descr="Text&#10;&#10;Description automatically generated">
            <a:extLst>
              <a:ext uri="{FF2B5EF4-FFF2-40B4-BE49-F238E27FC236}">
                <a16:creationId xmlns:a16="http://schemas.microsoft.com/office/drawing/2014/main" id="{AF960593-D356-48E8-B12F-BA2CA43ED7DC}"/>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3270363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6B713-A9C5-4B7D-97AF-A980DA3BF781}"/>
              </a:ext>
            </a:extLst>
          </p:cNvPr>
          <p:cNvSpPr>
            <a:spLocks noGrp="1"/>
          </p:cNvSpPr>
          <p:nvPr>
            <p:ph type="title"/>
          </p:nvPr>
        </p:nvSpPr>
        <p:spPr/>
        <p:txBody>
          <a:bodyPr/>
          <a:lstStyle/>
          <a:p>
            <a:r>
              <a:rPr lang="en-US" sz="2400" dirty="0"/>
              <a:t>Intro to Quote Writer</a:t>
            </a:r>
            <a:endParaRPr lang="en-US" dirty="0"/>
          </a:p>
        </p:txBody>
      </p:sp>
      <p:sp>
        <p:nvSpPr>
          <p:cNvPr id="4" name="Content Placeholder 2">
            <a:extLst>
              <a:ext uri="{FF2B5EF4-FFF2-40B4-BE49-F238E27FC236}">
                <a16:creationId xmlns:a16="http://schemas.microsoft.com/office/drawing/2014/main" id="{976E42F9-6409-4B90-9AFE-72A48CF481D3}"/>
              </a:ext>
            </a:extLst>
          </p:cNvPr>
          <p:cNvSpPr>
            <a:spLocks noGrp="1"/>
          </p:cNvSpPr>
          <p:nvPr>
            <p:ph idx="1"/>
          </p:nvPr>
        </p:nvSpPr>
        <p:spPr>
          <a:xfrm>
            <a:off x="838200" y="1825625"/>
            <a:ext cx="10515600" cy="4351338"/>
          </a:xfrm>
        </p:spPr>
        <p:txBody>
          <a:bodyPr/>
          <a:lstStyle/>
          <a:p>
            <a:r>
              <a:rPr lang="en-US" sz="2800" u="sng" dirty="0"/>
              <a:t>Quote Writer Wizard</a:t>
            </a:r>
          </a:p>
          <a:p>
            <a:endParaRPr lang="en-US" sz="2400" dirty="0"/>
          </a:p>
          <a:p>
            <a:r>
              <a:rPr lang="en-US" sz="2400" dirty="0"/>
              <a:t>Step 4: Hit the “NEXT” button</a:t>
            </a:r>
          </a:p>
          <a:p>
            <a:endParaRPr lang="en-US" sz="2400" dirty="0"/>
          </a:p>
        </p:txBody>
      </p:sp>
      <p:pic>
        <p:nvPicPr>
          <p:cNvPr id="6" name="Picture 5">
            <a:extLst>
              <a:ext uri="{FF2B5EF4-FFF2-40B4-BE49-F238E27FC236}">
                <a16:creationId xmlns:a16="http://schemas.microsoft.com/office/drawing/2014/main" id="{4645EB7C-5F91-47C9-A508-D7F2C309A1F5}"/>
              </a:ext>
            </a:extLst>
          </p:cNvPr>
          <p:cNvPicPr>
            <a:picLocks noChangeAspect="1"/>
          </p:cNvPicPr>
          <p:nvPr/>
        </p:nvPicPr>
        <p:blipFill>
          <a:blip r:embed="rId2"/>
          <a:stretch>
            <a:fillRect/>
          </a:stretch>
        </p:blipFill>
        <p:spPr>
          <a:xfrm>
            <a:off x="5336526" y="2651760"/>
            <a:ext cx="6855474" cy="4206240"/>
          </a:xfrm>
          <a:prstGeom prst="rect">
            <a:avLst/>
          </a:prstGeom>
        </p:spPr>
      </p:pic>
      <p:cxnSp>
        <p:nvCxnSpPr>
          <p:cNvPr id="7" name="Straight Arrow Connector 6">
            <a:extLst>
              <a:ext uri="{FF2B5EF4-FFF2-40B4-BE49-F238E27FC236}">
                <a16:creationId xmlns:a16="http://schemas.microsoft.com/office/drawing/2014/main" id="{8921088D-B901-4434-BE54-42FA9874DBB7}"/>
              </a:ext>
            </a:extLst>
          </p:cNvPr>
          <p:cNvCxnSpPr>
            <a:cxnSpLocks/>
          </p:cNvCxnSpPr>
          <p:nvPr/>
        </p:nvCxnSpPr>
        <p:spPr>
          <a:xfrm>
            <a:off x="3562350" y="3028950"/>
            <a:ext cx="7245858" cy="352729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8DD5B53C-8305-4C34-939B-684447209F6A}"/>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9" name="Picture 8" descr="Text&#10;&#10;Description automatically generated">
            <a:extLst>
              <a:ext uri="{FF2B5EF4-FFF2-40B4-BE49-F238E27FC236}">
                <a16:creationId xmlns:a16="http://schemas.microsoft.com/office/drawing/2014/main" id="{C040A820-0344-4B9C-89A1-C66FE8649B93}"/>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1261240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B7958-7CEC-46D6-A45A-E3D5F03DDB9A}"/>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A5D77073-98FF-44FF-90C3-E810061CB8E0}"/>
              </a:ext>
            </a:extLst>
          </p:cNvPr>
          <p:cNvSpPr>
            <a:spLocks noGrp="1"/>
          </p:cNvSpPr>
          <p:nvPr>
            <p:ph idx="1"/>
          </p:nvPr>
        </p:nvSpPr>
        <p:spPr/>
        <p:txBody>
          <a:bodyPr/>
          <a:lstStyle/>
          <a:p>
            <a:r>
              <a:rPr lang="en-US" dirty="0"/>
              <a:t>PRO TIP!</a:t>
            </a:r>
          </a:p>
          <a:p>
            <a:endParaRPr lang="en-US" dirty="0"/>
          </a:p>
          <a:p>
            <a:r>
              <a:rPr lang="en-US" dirty="0"/>
              <a:t>You can actually save the Ship To information QW so you don’t have to fill it out every time!</a:t>
            </a:r>
          </a:p>
          <a:p>
            <a:pPr marL="342900" indent="-342900">
              <a:buAutoNum type="arabicPeriod"/>
            </a:pPr>
            <a:r>
              <a:rPr lang="en-US" dirty="0"/>
              <a:t>Edit</a:t>
            </a:r>
          </a:p>
          <a:p>
            <a:pPr marL="342900" indent="-342900">
              <a:buAutoNum type="arabicPeriod"/>
            </a:pPr>
            <a:r>
              <a:rPr lang="en-US" dirty="0"/>
              <a:t>Preference</a:t>
            </a:r>
          </a:p>
          <a:p>
            <a:pPr marL="342900" indent="-342900">
              <a:buAutoNum type="arabicPeriod"/>
            </a:pPr>
            <a:r>
              <a:rPr lang="en-US" dirty="0"/>
              <a:t>Ship To tab</a:t>
            </a:r>
          </a:p>
        </p:txBody>
      </p:sp>
      <p:pic>
        <p:nvPicPr>
          <p:cNvPr id="4" name="Picture 3">
            <a:extLst>
              <a:ext uri="{FF2B5EF4-FFF2-40B4-BE49-F238E27FC236}">
                <a16:creationId xmlns:a16="http://schemas.microsoft.com/office/drawing/2014/main" id="{4305BA84-D87B-4C91-AA37-6CB1D871C53E}"/>
              </a:ext>
            </a:extLst>
          </p:cNvPr>
          <p:cNvPicPr>
            <a:picLocks noChangeAspect="1"/>
          </p:cNvPicPr>
          <p:nvPr/>
        </p:nvPicPr>
        <p:blipFill rotWithShape="1">
          <a:blip r:embed="rId2"/>
          <a:srcRect l="41929" r="48571" b="52771"/>
          <a:stretch/>
        </p:blipFill>
        <p:spPr>
          <a:xfrm>
            <a:off x="3100250" y="2906987"/>
            <a:ext cx="2229396" cy="3642747"/>
          </a:xfrm>
          <a:prstGeom prst="rect">
            <a:avLst/>
          </a:prstGeom>
        </p:spPr>
      </p:pic>
      <p:sp>
        <p:nvSpPr>
          <p:cNvPr id="6" name="Oval 5">
            <a:extLst>
              <a:ext uri="{FF2B5EF4-FFF2-40B4-BE49-F238E27FC236}">
                <a16:creationId xmlns:a16="http://schemas.microsoft.com/office/drawing/2014/main" id="{CABD5155-D634-46DE-98D8-B390594B30E8}"/>
              </a:ext>
            </a:extLst>
          </p:cNvPr>
          <p:cNvSpPr/>
          <p:nvPr/>
        </p:nvSpPr>
        <p:spPr>
          <a:xfrm>
            <a:off x="3100250" y="2981325"/>
            <a:ext cx="557350" cy="33337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57C95313-A254-4A88-BCC6-76DC6A174D7A}"/>
              </a:ext>
            </a:extLst>
          </p:cNvPr>
          <p:cNvSpPr/>
          <p:nvPr/>
        </p:nvSpPr>
        <p:spPr>
          <a:xfrm>
            <a:off x="3291840" y="6026331"/>
            <a:ext cx="836023" cy="33337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E5602AD7-C525-49B3-B3B7-512A1DA1BA06}"/>
              </a:ext>
            </a:extLst>
          </p:cNvPr>
          <p:cNvPicPr>
            <a:picLocks noChangeAspect="1"/>
          </p:cNvPicPr>
          <p:nvPr/>
        </p:nvPicPr>
        <p:blipFill>
          <a:blip r:embed="rId3"/>
          <a:stretch>
            <a:fillRect/>
          </a:stretch>
        </p:blipFill>
        <p:spPr>
          <a:xfrm>
            <a:off x="5919650" y="3004335"/>
            <a:ext cx="5781675" cy="3448050"/>
          </a:xfrm>
          <a:prstGeom prst="rect">
            <a:avLst/>
          </a:prstGeom>
        </p:spPr>
      </p:pic>
      <p:sp>
        <p:nvSpPr>
          <p:cNvPr id="8" name="Oval 7">
            <a:extLst>
              <a:ext uri="{FF2B5EF4-FFF2-40B4-BE49-F238E27FC236}">
                <a16:creationId xmlns:a16="http://schemas.microsoft.com/office/drawing/2014/main" id="{E7E3838C-6521-42E0-8986-A9EB0043F66C}"/>
              </a:ext>
            </a:extLst>
          </p:cNvPr>
          <p:cNvSpPr/>
          <p:nvPr/>
        </p:nvSpPr>
        <p:spPr>
          <a:xfrm>
            <a:off x="6280557" y="3148012"/>
            <a:ext cx="966651" cy="44413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0D04D26E-B1FC-4C57-9204-ADA1F82B11F7}"/>
              </a:ext>
            </a:extLst>
          </p:cNvPr>
          <p:cNvPicPr>
            <a:picLocks noChangeAspect="1"/>
          </p:cNvPicPr>
          <p:nvPr/>
        </p:nvPicPr>
        <p:blipFill rotWithShape="1">
          <a:blip r:embed="rId4"/>
          <a:srcRect r="7691"/>
          <a:stretch/>
        </p:blipFill>
        <p:spPr>
          <a:xfrm>
            <a:off x="358013" y="936013"/>
            <a:ext cx="1329385" cy="400050"/>
          </a:xfrm>
          <a:prstGeom prst="rect">
            <a:avLst/>
          </a:prstGeom>
        </p:spPr>
      </p:pic>
      <p:pic>
        <p:nvPicPr>
          <p:cNvPr id="12" name="Picture 11" descr="Text&#10;&#10;Description automatically generated">
            <a:extLst>
              <a:ext uri="{FF2B5EF4-FFF2-40B4-BE49-F238E27FC236}">
                <a16:creationId xmlns:a16="http://schemas.microsoft.com/office/drawing/2014/main" id="{20E2EE18-48C9-4A1D-BAE1-E8835624373B}"/>
              </a:ext>
            </a:extLst>
          </p:cNvPr>
          <p:cNvPicPr>
            <a:picLocks noChangeAspect="1"/>
          </p:cNvPicPr>
          <p:nvPr/>
        </p:nvPicPr>
        <p:blipFill>
          <a:blip r:embed="rId5"/>
          <a:stretch>
            <a:fillRect/>
          </a:stretch>
        </p:blipFill>
        <p:spPr>
          <a:xfrm>
            <a:off x="189352" y="908477"/>
            <a:ext cx="1566037" cy="471899"/>
          </a:xfrm>
          <a:prstGeom prst="rect">
            <a:avLst/>
          </a:prstGeom>
        </p:spPr>
      </p:pic>
    </p:spTree>
    <p:extLst>
      <p:ext uri="{BB962C8B-B14F-4D97-AF65-F5344CB8AC3E}">
        <p14:creationId xmlns:p14="http://schemas.microsoft.com/office/powerpoint/2010/main" val="1407888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E9156-D95D-4915-82C2-1C218C8A77BC}"/>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0FE6ED25-8FB8-482E-91C4-FD167C1495DB}"/>
              </a:ext>
            </a:extLst>
          </p:cNvPr>
          <p:cNvSpPr>
            <a:spLocks noGrp="1"/>
          </p:cNvSpPr>
          <p:nvPr>
            <p:ph idx="1"/>
          </p:nvPr>
        </p:nvSpPr>
        <p:spPr/>
        <p:txBody>
          <a:bodyPr/>
          <a:lstStyle/>
          <a:p>
            <a:r>
              <a:rPr lang="en-US" sz="2800" u="sng" dirty="0"/>
              <a:t>Quote Writer Wizard</a:t>
            </a:r>
          </a:p>
          <a:p>
            <a:endParaRPr lang="en-US" sz="2800" u="sng" dirty="0"/>
          </a:p>
          <a:p>
            <a:r>
              <a:rPr lang="en-US" sz="2000" dirty="0"/>
              <a:t>Step 5: Define What You’re Building</a:t>
            </a:r>
          </a:p>
          <a:p>
            <a:endParaRPr lang="en-US" sz="2000" dirty="0"/>
          </a:p>
          <a:p>
            <a:r>
              <a:rPr lang="en-US" sz="2000" dirty="0"/>
              <a:t>Choices Are:</a:t>
            </a:r>
          </a:p>
          <a:p>
            <a:r>
              <a:rPr lang="en-US" sz="2000" dirty="0"/>
              <a:t>Aerial</a:t>
            </a:r>
          </a:p>
          <a:p>
            <a:r>
              <a:rPr lang="en-US" sz="2000" dirty="0"/>
              <a:t>Platform</a:t>
            </a:r>
          </a:p>
          <a:p>
            <a:r>
              <a:rPr lang="en-US" sz="2000" dirty="0"/>
              <a:t>Pumper</a:t>
            </a:r>
          </a:p>
          <a:p>
            <a:r>
              <a:rPr lang="en-US" sz="2000" dirty="0"/>
              <a:t>Rescue</a:t>
            </a:r>
          </a:p>
          <a:p>
            <a:r>
              <a:rPr lang="en-US" sz="2000" dirty="0"/>
              <a:t>Tanker</a:t>
            </a:r>
          </a:p>
          <a:p>
            <a:endParaRPr lang="en-US" sz="2000" dirty="0"/>
          </a:p>
          <a:p>
            <a:r>
              <a:rPr lang="en-US" sz="2000" dirty="0"/>
              <a:t>For this training, I’ll select PUMPER</a:t>
            </a:r>
          </a:p>
          <a:p>
            <a:endParaRPr lang="en-US" dirty="0"/>
          </a:p>
        </p:txBody>
      </p:sp>
      <p:pic>
        <p:nvPicPr>
          <p:cNvPr id="7" name="Picture 6">
            <a:extLst>
              <a:ext uri="{FF2B5EF4-FFF2-40B4-BE49-F238E27FC236}">
                <a16:creationId xmlns:a16="http://schemas.microsoft.com/office/drawing/2014/main" id="{549E2E04-81DD-47D7-A607-0D80DE667945}"/>
              </a:ext>
            </a:extLst>
          </p:cNvPr>
          <p:cNvPicPr>
            <a:picLocks noChangeAspect="1"/>
          </p:cNvPicPr>
          <p:nvPr/>
        </p:nvPicPr>
        <p:blipFill>
          <a:blip r:embed="rId2"/>
          <a:stretch>
            <a:fillRect/>
          </a:stretch>
        </p:blipFill>
        <p:spPr>
          <a:xfrm>
            <a:off x="5125673" y="2478599"/>
            <a:ext cx="6961552" cy="4285239"/>
          </a:xfrm>
          <a:prstGeom prst="rect">
            <a:avLst/>
          </a:prstGeom>
        </p:spPr>
      </p:pic>
      <p:cxnSp>
        <p:nvCxnSpPr>
          <p:cNvPr id="6" name="Straight Arrow Connector 5">
            <a:extLst>
              <a:ext uri="{FF2B5EF4-FFF2-40B4-BE49-F238E27FC236}">
                <a16:creationId xmlns:a16="http://schemas.microsoft.com/office/drawing/2014/main" id="{DFB0AB3A-20DD-4AA0-B29A-949820E64F58}"/>
              </a:ext>
            </a:extLst>
          </p:cNvPr>
          <p:cNvCxnSpPr>
            <a:cxnSpLocks/>
          </p:cNvCxnSpPr>
          <p:nvPr/>
        </p:nvCxnSpPr>
        <p:spPr>
          <a:xfrm>
            <a:off x="1571625" y="4019550"/>
            <a:ext cx="5371868" cy="77506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4224151F-7D8C-4ACF-B6E5-79B8C0E60DD9}"/>
              </a:ext>
            </a:extLst>
          </p:cNvPr>
          <p:cNvCxnSpPr>
            <a:cxnSpLocks/>
          </p:cNvCxnSpPr>
          <p:nvPr/>
        </p:nvCxnSpPr>
        <p:spPr>
          <a:xfrm>
            <a:off x="1846217" y="4415246"/>
            <a:ext cx="5146766" cy="64155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ACB782A-7409-4757-9DEF-AFC934150BA1}"/>
              </a:ext>
            </a:extLst>
          </p:cNvPr>
          <p:cNvCxnSpPr>
            <a:cxnSpLocks/>
          </p:cNvCxnSpPr>
          <p:nvPr/>
        </p:nvCxnSpPr>
        <p:spPr>
          <a:xfrm>
            <a:off x="1776549" y="4781006"/>
            <a:ext cx="5216434" cy="40930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CDC220E-4453-4A8F-90DC-C77E5730DE2B}"/>
              </a:ext>
            </a:extLst>
          </p:cNvPr>
          <p:cNvCxnSpPr>
            <a:cxnSpLocks/>
          </p:cNvCxnSpPr>
          <p:nvPr/>
        </p:nvCxnSpPr>
        <p:spPr>
          <a:xfrm>
            <a:off x="1655949" y="5129349"/>
            <a:ext cx="5337034" cy="20900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628B1311-41FF-4283-B04B-23347C059815}"/>
              </a:ext>
            </a:extLst>
          </p:cNvPr>
          <p:cNvCxnSpPr>
            <a:cxnSpLocks/>
          </p:cNvCxnSpPr>
          <p:nvPr/>
        </p:nvCxnSpPr>
        <p:spPr>
          <a:xfrm flipV="1">
            <a:off x="1655949" y="5410899"/>
            <a:ext cx="5337034" cy="6679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2F9EFBF4-6A03-4ADF-93B7-291060D4DD02}"/>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15" name="Picture 14" descr="Text&#10;&#10;Description automatically generated">
            <a:extLst>
              <a:ext uri="{FF2B5EF4-FFF2-40B4-BE49-F238E27FC236}">
                <a16:creationId xmlns:a16="http://schemas.microsoft.com/office/drawing/2014/main" id="{2BAB2FC0-FE6A-4AA3-A307-85C59712F1BA}"/>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3881133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9CDE6-B9C9-4D54-AFA8-3C4570B08726}"/>
              </a:ext>
            </a:extLst>
          </p:cNvPr>
          <p:cNvSpPr>
            <a:spLocks noGrp="1"/>
          </p:cNvSpPr>
          <p:nvPr>
            <p:ph type="title"/>
          </p:nvPr>
        </p:nvSpPr>
        <p:spPr/>
        <p:txBody>
          <a:bodyPr/>
          <a:lstStyle/>
          <a:p>
            <a:r>
              <a:rPr lang="en-US" sz="2400" dirty="0"/>
              <a:t>Intro to Quote Writer</a:t>
            </a:r>
            <a:endParaRPr lang="en-US" dirty="0"/>
          </a:p>
        </p:txBody>
      </p:sp>
      <p:sp>
        <p:nvSpPr>
          <p:cNvPr id="5" name="Content Placeholder 2">
            <a:extLst>
              <a:ext uri="{FF2B5EF4-FFF2-40B4-BE49-F238E27FC236}">
                <a16:creationId xmlns:a16="http://schemas.microsoft.com/office/drawing/2014/main" id="{D3A141B3-007B-4AFA-9ABD-444218CDBD1E}"/>
              </a:ext>
            </a:extLst>
          </p:cNvPr>
          <p:cNvSpPr txBox="1">
            <a:spLocks/>
          </p:cNvSpPr>
          <p:nvPr/>
        </p:nvSpPr>
        <p:spPr>
          <a:xfrm>
            <a:off x="272143" y="1590493"/>
            <a:ext cx="10515600" cy="494093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u="sng" dirty="0"/>
              <a:t>Quote Writer Wizard</a:t>
            </a:r>
          </a:p>
          <a:p>
            <a:r>
              <a:rPr lang="en-US" sz="2000" dirty="0"/>
              <a:t>Step 6: Define Custom or Commercial</a:t>
            </a:r>
          </a:p>
          <a:p>
            <a:endParaRPr lang="en-US" sz="2000" dirty="0"/>
          </a:p>
          <a:p>
            <a:r>
              <a:rPr lang="en-US" sz="2000" dirty="0"/>
              <a:t>***MVP’s are at the bottom</a:t>
            </a:r>
          </a:p>
          <a:p>
            <a:endParaRPr lang="en-US" sz="2000" dirty="0"/>
          </a:p>
          <a:p>
            <a:endParaRPr lang="en-US" sz="2000" dirty="0"/>
          </a:p>
          <a:p>
            <a:endParaRPr lang="en-US" dirty="0"/>
          </a:p>
        </p:txBody>
      </p:sp>
      <p:pic>
        <p:nvPicPr>
          <p:cNvPr id="4" name="Picture 3">
            <a:extLst>
              <a:ext uri="{FF2B5EF4-FFF2-40B4-BE49-F238E27FC236}">
                <a16:creationId xmlns:a16="http://schemas.microsoft.com/office/drawing/2014/main" id="{F27CCA9E-EC99-4D42-B6CB-DB67A3A16049}"/>
              </a:ext>
            </a:extLst>
          </p:cNvPr>
          <p:cNvPicPr>
            <a:picLocks noChangeAspect="1"/>
          </p:cNvPicPr>
          <p:nvPr/>
        </p:nvPicPr>
        <p:blipFill>
          <a:blip r:embed="rId2"/>
          <a:stretch>
            <a:fillRect/>
          </a:stretch>
        </p:blipFill>
        <p:spPr>
          <a:xfrm>
            <a:off x="4689446" y="2198391"/>
            <a:ext cx="7365325" cy="4535709"/>
          </a:xfrm>
          <a:prstGeom prst="rect">
            <a:avLst/>
          </a:prstGeom>
        </p:spPr>
      </p:pic>
      <p:pic>
        <p:nvPicPr>
          <p:cNvPr id="7" name="Picture 6">
            <a:extLst>
              <a:ext uri="{FF2B5EF4-FFF2-40B4-BE49-F238E27FC236}">
                <a16:creationId xmlns:a16="http://schemas.microsoft.com/office/drawing/2014/main" id="{EEDCB054-C035-496C-8545-EBD4B36596E0}"/>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8" name="Picture 7" descr="Text&#10;&#10;Description automatically generated">
            <a:extLst>
              <a:ext uri="{FF2B5EF4-FFF2-40B4-BE49-F238E27FC236}">
                <a16:creationId xmlns:a16="http://schemas.microsoft.com/office/drawing/2014/main" id="{3C222B8B-16B5-4F87-9600-915104E942E2}"/>
              </a:ext>
            </a:extLst>
          </p:cNvPr>
          <p:cNvPicPr>
            <a:picLocks noChangeAspect="1"/>
          </p:cNvPicPr>
          <p:nvPr/>
        </p:nvPicPr>
        <p:blipFill>
          <a:blip r:embed="rId4"/>
          <a:stretch>
            <a:fillRect/>
          </a:stretch>
        </p:blipFill>
        <p:spPr>
          <a:xfrm>
            <a:off x="189352" y="908477"/>
            <a:ext cx="1566037" cy="471899"/>
          </a:xfrm>
          <a:prstGeom prst="rect">
            <a:avLst/>
          </a:prstGeom>
        </p:spPr>
      </p:pic>
      <p:sp>
        <p:nvSpPr>
          <p:cNvPr id="9" name="Oval 8">
            <a:extLst>
              <a:ext uri="{FF2B5EF4-FFF2-40B4-BE49-F238E27FC236}">
                <a16:creationId xmlns:a16="http://schemas.microsoft.com/office/drawing/2014/main" id="{06CB354F-4EB2-4808-93CB-9775925B5783}"/>
              </a:ext>
            </a:extLst>
          </p:cNvPr>
          <p:cNvSpPr/>
          <p:nvPr/>
        </p:nvSpPr>
        <p:spPr>
          <a:xfrm>
            <a:off x="8686800" y="4507992"/>
            <a:ext cx="1069848" cy="43891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E0FB5C11-58BB-4AA7-9509-64373AE95E3E}"/>
              </a:ext>
            </a:extLst>
          </p:cNvPr>
          <p:cNvSpPr/>
          <p:nvPr/>
        </p:nvSpPr>
        <p:spPr>
          <a:xfrm>
            <a:off x="8686800" y="4870509"/>
            <a:ext cx="804672" cy="43891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85385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E9487-FCCF-4886-B6B1-CFF1D7913514}"/>
              </a:ext>
            </a:extLst>
          </p:cNvPr>
          <p:cNvSpPr>
            <a:spLocks noGrp="1"/>
          </p:cNvSpPr>
          <p:nvPr>
            <p:ph type="title"/>
          </p:nvPr>
        </p:nvSpPr>
        <p:spPr/>
        <p:txBody>
          <a:bodyPr/>
          <a:lstStyle/>
          <a:p>
            <a:r>
              <a:rPr lang="en-US" sz="2400" dirty="0"/>
              <a:t>Intro to Quote Writer</a:t>
            </a:r>
            <a:endParaRPr lang="en-US" dirty="0"/>
          </a:p>
        </p:txBody>
      </p:sp>
      <p:sp>
        <p:nvSpPr>
          <p:cNvPr id="5" name="Content Placeholder 2">
            <a:extLst>
              <a:ext uri="{FF2B5EF4-FFF2-40B4-BE49-F238E27FC236}">
                <a16:creationId xmlns:a16="http://schemas.microsoft.com/office/drawing/2014/main" id="{62E1F3B0-BA8A-46AE-9C70-07167BCE2A3C}"/>
              </a:ext>
            </a:extLst>
          </p:cNvPr>
          <p:cNvSpPr txBox="1">
            <a:spLocks noGrp="1"/>
          </p:cNvSpPr>
          <p:nvPr>
            <p:ph idx="1"/>
          </p:nvPr>
        </p:nvSpPr>
        <p:spPr>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u="sng" dirty="0"/>
              <a:t>Quote Writer Wizard</a:t>
            </a:r>
          </a:p>
          <a:p>
            <a:r>
              <a:rPr lang="en-US" sz="2000" dirty="0"/>
              <a:t>For today’s training, I’m going to </a:t>
            </a:r>
          </a:p>
          <a:p>
            <a:r>
              <a:rPr lang="en-US" sz="2000" dirty="0"/>
              <a:t>select a Custom Extruded</a:t>
            </a:r>
          </a:p>
          <a:p>
            <a:endParaRPr lang="en-US" sz="2000" dirty="0"/>
          </a:p>
          <a:p>
            <a:r>
              <a:rPr lang="en-US" sz="2000" dirty="0"/>
              <a:t>Step 7: Select “ADD”</a:t>
            </a:r>
          </a:p>
          <a:p>
            <a:endParaRPr lang="en-US" sz="2000" dirty="0"/>
          </a:p>
          <a:p>
            <a:r>
              <a:rPr lang="en-US" sz="2000" dirty="0"/>
              <a:t>***If you skip Step 7, a completely</a:t>
            </a:r>
          </a:p>
          <a:p>
            <a:r>
              <a:rPr lang="en-US" sz="2000" dirty="0"/>
              <a:t>blank quote will load, and you have</a:t>
            </a:r>
          </a:p>
          <a:p>
            <a:r>
              <a:rPr lang="en-US" sz="2000" dirty="0"/>
              <a:t>to start over!</a:t>
            </a:r>
          </a:p>
          <a:p>
            <a:endParaRPr lang="en-US" sz="2000" dirty="0"/>
          </a:p>
          <a:p>
            <a:endParaRPr lang="en-US" dirty="0"/>
          </a:p>
        </p:txBody>
      </p:sp>
      <p:pic>
        <p:nvPicPr>
          <p:cNvPr id="6" name="Picture 5">
            <a:extLst>
              <a:ext uri="{FF2B5EF4-FFF2-40B4-BE49-F238E27FC236}">
                <a16:creationId xmlns:a16="http://schemas.microsoft.com/office/drawing/2014/main" id="{85F8ED9C-EE86-4B50-999F-EF393B033EE7}"/>
              </a:ext>
            </a:extLst>
          </p:cNvPr>
          <p:cNvPicPr>
            <a:picLocks noChangeAspect="1"/>
          </p:cNvPicPr>
          <p:nvPr/>
        </p:nvPicPr>
        <p:blipFill>
          <a:blip r:embed="rId2"/>
          <a:stretch>
            <a:fillRect/>
          </a:stretch>
        </p:blipFill>
        <p:spPr>
          <a:xfrm>
            <a:off x="5142154" y="2508308"/>
            <a:ext cx="6971155" cy="4286905"/>
          </a:xfrm>
          <a:prstGeom prst="rect">
            <a:avLst/>
          </a:prstGeom>
        </p:spPr>
      </p:pic>
      <p:cxnSp>
        <p:nvCxnSpPr>
          <p:cNvPr id="10" name="Connector: Elbow 9">
            <a:extLst>
              <a:ext uri="{FF2B5EF4-FFF2-40B4-BE49-F238E27FC236}">
                <a16:creationId xmlns:a16="http://schemas.microsoft.com/office/drawing/2014/main" id="{7DF72300-535E-4F08-9DBA-F9244E5BBD99}"/>
              </a:ext>
            </a:extLst>
          </p:cNvPr>
          <p:cNvCxnSpPr>
            <a:cxnSpLocks/>
          </p:cNvCxnSpPr>
          <p:nvPr/>
        </p:nvCxnSpPr>
        <p:spPr>
          <a:xfrm>
            <a:off x="3178629" y="3596640"/>
            <a:ext cx="7532914" cy="2377440"/>
          </a:xfrm>
          <a:prstGeom prst="bentConnector3">
            <a:avLst>
              <a:gd name="adj1" fmla="val 60636"/>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725E3EA4-E290-494E-B736-53F2A814A7A5}"/>
              </a:ext>
            </a:extLst>
          </p:cNvPr>
          <p:cNvCxnSpPr>
            <a:cxnSpLocks/>
          </p:cNvCxnSpPr>
          <p:nvPr/>
        </p:nvCxnSpPr>
        <p:spPr>
          <a:xfrm>
            <a:off x="3981450" y="2838450"/>
            <a:ext cx="4436686" cy="228030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670F7480-B11B-4119-B315-32E31451A107}"/>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11" name="Picture 10" descr="Text&#10;&#10;Description automatically generated">
            <a:extLst>
              <a:ext uri="{FF2B5EF4-FFF2-40B4-BE49-F238E27FC236}">
                <a16:creationId xmlns:a16="http://schemas.microsoft.com/office/drawing/2014/main" id="{0CB3CBA7-71A1-42CC-BD4D-0C541BB1A44F}"/>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1131715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0DD0F-341B-4A1B-9D28-B5CD320D1053}"/>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086619B2-72A1-464F-B272-8A70C4A4D37C}"/>
              </a:ext>
            </a:extLst>
          </p:cNvPr>
          <p:cNvSpPr>
            <a:spLocks noGrp="1"/>
          </p:cNvSpPr>
          <p:nvPr>
            <p:ph idx="1"/>
          </p:nvPr>
        </p:nvSpPr>
        <p:spPr>
          <a:xfrm>
            <a:off x="156754" y="1825625"/>
            <a:ext cx="5254145" cy="4351338"/>
          </a:xfrm>
        </p:spPr>
        <p:txBody>
          <a:bodyPr/>
          <a:lstStyle/>
          <a:p>
            <a:r>
              <a:rPr lang="en-US" sz="2800" u="sng" dirty="0"/>
              <a:t>Quote Writer Wizard</a:t>
            </a:r>
          </a:p>
          <a:p>
            <a:endParaRPr lang="en-US" dirty="0"/>
          </a:p>
          <a:p>
            <a:r>
              <a:rPr lang="en-US" dirty="0"/>
              <a:t>Once you select “ADD” in step 7, we’re still not done.</a:t>
            </a:r>
          </a:p>
          <a:p>
            <a:endParaRPr lang="en-US" dirty="0"/>
          </a:p>
          <a:p>
            <a:r>
              <a:rPr lang="en-US" dirty="0"/>
              <a:t>The wizard will build the quote for you, BUT:</a:t>
            </a:r>
          </a:p>
          <a:p>
            <a:endParaRPr lang="en-US" dirty="0"/>
          </a:p>
          <a:p>
            <a:pPr marL="285750" indent="-285750">
              <a:buFont typeface="Arial" panose="020B0604020202020204" pitchFamily="34" charset="0"/>
              <a:buChar char="•"/>
            </a:pPr>
            <a:r>
              <a:rPr lang="en-US" dirty="0"/>
              <a:t>Step 8: This is where you select 2x4 or 4x4</a:t>
            </a:r>
          </a:p>
          <a:p>
            <a:pPr marL="285750" indent="-285750">
              <a:buFont typeface="Arial" panose="020B0604020202020204" pitchFamily="34" charset="0"/>
              <a:buChar char="•"/>
            </a:pPr>
            <a:r>
              <a:rPr lang="en-US" dirty="0"/>
              <a:t>Step 9: This is where you select SM or TM</a:t>
            </a:r>
          </a:p>
          <a:p>
            <a:pPr marL="285750" indent="-285750">
              <a:buFont typeface="Arial" panose="020B0604020202020204" pitchFamily="34" charset="0"/>
              <a:buChar char="•"/>
            </a:pPr>
            <a:r>
              <a:rPr lang="en-US" dirty="0"/>
              <a:t>Step 10: This is where you select Extruded or Mod.</a:t>
            </a:r>
          </a:p>
          <a:p>
            <a:pPr marL="285750" indent="-285750">
              <a:buFont typeface="Arial" panose="020B0604020202020204" pitchFamily="34" charset="0"/>
              <a:buChar char="•"/>
            </a:pPr>
            <a:r>
              <a:rPr lang="en-US" dirty="0"/>
              <a:t>Step 11: This is where you select the Paint for Extruded or Modular</a:t>
            </a:r>
          </a:p>
        </p:txBody>
      </p:sp>
      <p:pic>
        <p:nvPicPr>
          <p:cNvPr id="5" name="Picture 4">
            <a:extLst>
              <a:ext uri="{FF2B5EF4-FFF2-40B4-BE49-F238E27FC236}">
                <a16:creationId xmlns:a16="http://schemas.microsoft.com/office/drawing/2014/main" id="{5E9FFCA2-90B3-4B22-AE11-ACAE2D83EC5F}"/>
              </a:ext>
            </a:extLst>
          </p:cNvPr>
          <p:cNvPicPr>
            <a:picLocks noChangeAspect="1"/>
          </p:cNvPicPr>
          <p:nvPr/>
        </p:nvPicPr>
        <p:blipFill>
          <a:blip r:embed="rId2"/>
          <a:stretch>
            <a:fillRect/>
          </a:stretch>
        </p:blipFill>
        <p:spPr>
          <a:xfrm>
            <a:off x="5275916" y="2525085"/>
            <a:ext cx="6828924" cy="4233315"/>
          </a:xfrm>
          <a:prstGeom prst="rect">
            <a:avLst/>
          </a:prstGeom>
        </p:spPr>
      </p:pic>
      <p:pic>
        <p:nvPicPr>
          <p:cNvPr id="7" name="Picture 6">
            <a:extLst>
              <a:ext uri="{FF2B5EF4-FFF2-40B4-BE49-F238E27FC236}">
                <a16:creationId xmlns:a16="http://schemas.microsoft.com/office/drawing/2014/main" id="{F806F4EB-BFAE-492C-9478-843CDAC570A8}"/>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8" name="Picture 7" descr="Text&#10;&#10;Description automatically generated">
            <a:extLst>
              <a:ext uri="{FF2B5EF4-FFF2-40B4-BE49-F238E27FC236}">
                <a16:creationId xmlns:a16="http://schemas.microsoft.com/office/drawing/2014/main" id="{8264C23C-2D6E-458B-B0E9-94B8CF3FB94F}"/>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36597754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0DF8C-6665-455E-B66D-0E4C3BDB0A88}"/>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3EDCA25A-B12D-4F0A-86EA-4F47C32604F2}"/>
              </a:ext>
            </a:extLst>
          </p:cNvPr>
          <p:cNvSpPr>
            <a:spLocks noGrp="1"/>
          </p:cNvSpPr>
          <p:nvPr>
            <p:ph idx="1"/>
          </p:nvPr>
        </p:nvSpPr>
        <p:spPr>
          <a:xfrm>
            <a:off x="1837508" y="1524000"/>
            <a:ext cx="9516291" cy="4652963"/>
          </a:xfrm>
        </p:spPr>
        <p:txBody>
          <a:bodyPr/>
          <a:lstStyle/>
          <a:p>
            <a:r>
              <a:rPr lang="en-US" sz="3200" dirty="0"/>
              <a:t>4x4 Chassis Selection:</a:t>
            </a:r>
          </a:p>
        </p:txBody>
      </p:sp>
      <p:pic>
        <p:nvPicPr>
          <p:cNvPr id="8" name="Picture 7">
            <a:extLst>
              <a:ext uri="{FF2B5EF4-FFF2-40B4-BE49-F238E27FC236}">
                <a16:creationId xmlns:a16="http://schemas.microsoft.com/office/drawing/2014/main" id="{47BFC9B7-3D3A-4DE0-ACDC-76733BA7E7A0}"/>
              </a:ext>
            </a:extLst>
          </p:cNvPr>
          <p:cNvPicPr>
            <a:picLocks noChangeAspect="1"/>
          </p:cNvPicPr>
          <p:nvPr/>
        </p:nvPicPr>
        <p:blipFill>
          <a:blip r:embed="rId2"/>
          <a:stretch>
            <a:fillRect/>
          </a:stretch>
        </p:blipFill>
        <p:spPr>
          <a:xfrm>
            <a:off x="1652587" y="2242048"/>
            <a:ext cx="8886825" cy="3895725"/>
          </a:xfrm>
          <a:prstGeom prst="rect">
            <a:avLst/>
          </a:prstGeom>
        </p:spPr>
      </p:pic>
      <p:sp>
        <p:nvSpPr>
          <p:cNvPr id="5" name="Oval 4">
            <a:extLst>
              <a:ext uri="{FF2B5EF4-FFF2-40B4-BE49-F238E27FC236}">
                <a16:creationId xmlns:a16="http://schemas.microsoft.com/office/drawing/2014/main" id="{0F6B3660-5D98-41B3-9E40-9844D04C36D1}"/>
              </a:ext>
            </a:extLst>
          </p:cNvPr>
          <p:cNvSpPr/>
          <p:nvPr/>
        </p:nvSpPr>
        <p:spPr>
          <a:xfrm>
            <a:off x="4514930" y="3188283"/>
            <a:ext cx="338546" cy="3429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Arrow Connector 6">
            <a:extLst>
              <a:ext uri="{FF2B5EF4-FFF2-40B4-BE49-F238E27FC236}">
                <a16:creationId xmlns:a16="http://schemas.microsoft.com/office/drawing/2014/main" id="{B7009EC3-3F21-4F6F-BBE5-2AB0FDFE1FAF}"/>
              </a:ext>
            </a:extLst>
          </p:cNvPr>
          <p:cNvCxnSpPr>
            <a:cxnSpLocks/>
            <a:stCxn id="5" idx="5"/>
          </p:cNvCxnSpPr>
          <p:nvPr/>
        </p:nvCxnSpPr>
        <p:spPr>
          <a:xfrm>
            <a:off x="4803897" y="3480966"/>
            <a:ext cx="1017319" cy="120009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A43CA49-00DD-4DDB-8ACD-1357D201ADEB}"/>
              </a:ext>
            </a:extLst>
          </p:cNvPr>
          <p:cNvCxnSpPr>
            <a:cxnSpLocks/>
          </p:cNvCxnSpPr>
          <p:nvPr/>
        </p:nvCxnSpPr>
        <p:spPr>
          <a:xfrm>
            <a:off x="4697946" y="3519522"/>
            <a:ext cx="1123270" cy="135448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1EE1EAEC-E5C2-4230-A892-6424A3CEE4F8}"/>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12" name="Picture 11" descr="Text&#10;&#10;Description automatically generated">
            <a:extLst>
              <a:ext uri="{FF2B5EF4-FFF2-40B4-BE49-F238E27FC236}">
                <a16:creationId xmlns:a16="http://schemas.microsoft.com/office/drawing/2014/main" id="{E6821DD8-49A3-41CC-BC4C-D0EDA9AD222B}"/>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16121055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6C18F-953C-4AE5-85FF-4E420A80070F}"/>
              </a:ext>
            </a:extLst>
          </p:cNvPr>
          <p:cNvSpPr>
            <a:spLocks noGrp="1"/>
          </p:cNvSpPr>
          <p:nvPr>
            <p:ph type="title"/>
          </p:nvPr>
        </p:nvSpPr>
        <p:spPr/>
        <p:txBody>
          <a:bodyPr/>
          <a:lstStyle/>
          <a:p>
            <a:r>
              <a:rPr lang="en-US" sz="2400" dirty="0"/>
              <a:t>Intro to Quote Writer</a:t>
            </a:r>
            <a:endParaRPr lang="en-US" dirty="0"/>
          </a:p>
        </p:txBody>
      </p:sp>
      <p:sp>
        <p:nvSpPr>
          <p:cNvPr id="4" name="Content Placeholder 2">
            <a:extLst>
              <a:ext uri="{FF2B5EF4-FFF2-40B4-BE49-F238E27FC236}">
                <a16:creationId xmlns:a16="http://schemas.microsoft.com/office/drawing/2014/main" id="{4F58A247-0C85-4240-B59B-741A40DB7BE0}"/>
              </a:ext>
            </a:extLst>
          </p:cNvPr>
          <p:cNvSpPr txBox="1">
            <a:spLocks/>
          </p:cNvSpPr>
          <p:nvPr/>
        </p:nvSpPr>
        <p:spPr>
          <a:xfrm>
            <a:off x="1837508" y="1524000"/>
            <a:ext cx="9516291" cy="465296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u="sng" dirty="0"/>
              <a:t>Pump Layout:</a:t>
            </a:r>
          </a:p>
        </p:txBody>
      </p:sp>
      <p:pic>
        <p:nvPicPr>
          <p:cNvPr id="8" name="Picture 7">
            <a:extLst>
              <a:ext uri="{FF2B5EF4-FFF2-40B4-BE49-F238E27FC236}">
                <a16:creationId xmlns:a16="http://schemas.microsoft.com/office/drawing/2014/main" id="{37518D8C-7E25-4B18-8703-51D66AFAAFBD}"/>
              </a:ext>
            </a:extLst>
          </p:cNvPr>
          <p:cNvPicPr>
            <a:picLocks noChangeAspect="1"/>
          </p:cNvPicPr>
          <p:nvPr/>
        </p:nvPicPr>
        <p:blipFill>
          <a:blip r:embed="rId2"/>
          <a:stretch>
            <a:fillRect/>
          </a:stretch>
        </p:blipFill>
        <p:spPr>
          <a:xfrm>
            <a:off x="4216621" y="2581711"/>
            <a:ext cx="7604368" cy="3237989"/>
          </a:xfrm>
          <a:prstGeom prst="rect">
            <a:avLst/>
          </a:prstGeom>
        </p:spPr>
      </p:pic>
      <p:sp>
        <p:nvSpPr>
          <p:cNvPr id="7" name="Content Placeholder 2">
            <a:extLst>
              <a:ext uri="{FF2B5EF4-FFF2-40B4-BE49-F238E27FC236}">
                <a16:creationId xmlns:a16="http://schemas.microsoft.com/office/drawing/2014/main" id="{5985FC47-FC65-452C-A214-D5E14936E602}"/>
              </a:ext>
            </a:extLst>
          </p:cNvPr>
          <p:cNvSpPr>
            <a:spLocks noGrp="1"/>
          </p:cNvSpPr>
          <p:nvPr>
            <p:ph idx="1"/>
          </p:nvPr>
        </p:nvSpPr>
        <p:spPr>
          <a:xfrm>
            <a:off x="161286" y="2373436"/>
            <a:ext cx="10515600" cy="4351338"/>
          </a:xfrm>
        </p:spPr>
        <p:txBody>
          <a:bodyPr/>
          <a:lstStyle/>
          <a:p>
            <a:endParaRPr lang="en-US" sz="2800" u="sng" dirty="0"/>
          </a:p>
          <a:p>
            <a:r>
              <a:rPr lang="en-US" sz="2800" dirty="0"/>
              <a:t>Side Mount or Top Mount</a:t>
            </a:r>
            <a:endParaRPr lang="en-US" sz="2400" dirty="0"/>
          </a:p>
        </p:txBody>
      </p:sp>
      <p:sp>
        <p:nvSpPr>
          <p:cNvPr id="6" name="Oval 5">
            <a:extLst>
              <a:ext uri="{FF2B5EF4-FFF2-40B4-BE49-F238E27FC236}">
                <a16:creationId xmlns:a16="http://schemas.microsoft.com/office/drawing/2014/main" id="{2DC5C095-C1B6-4EB9-8DA5-D3D7A6FA9724}"/>
              </a:ext>
            </a:extLst>
          </p:cNvPr>
          <p:cNvSpPr/>
          <p:nvPr/>
        </p:nvSpPr>
        <p:spPr>
          <a:xfrm>
            <a:off x="6702804" y="3657600"/>
            <a:ext cx="279293" cy="25146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11" name="Straight Arrow Connector 10">
            <a:extLst>
              <a:ext uri="{FF2B5EF4-FFF2-40B4-BE49-F238E27FC236}">
                <a16:creationId xmlns:a16="http://schemas.microsoft.com/office/drawing/2014/main" id="{92821D6C-C554-4DB6-9DB9-E469EC8FDE2D}"/>
              </a:ext>
            </a:extLst>
          </p:cNvPr>
          <p:cNvCxnSpPr>
            <a:cxnSpLocks/>
            <a:stCxn id="6" idx="5"/>
          </p:cNvCxnSpPr>
          <p:nvPr/>
        </p:nvCxnSpPr>
        <p:spPr>
          <a:xfrm>
            <a:off x="6941195" y="3872235"/>
            <a:ext cx="1077610" cy="102501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AFB052F7-F038-4A28-BD33-E40257E7F14C}"/>
              </a:ext>
            </a:extLst>
          </p:cNvPr>
          <p:cNvCxnSpPr>
            <a:cxnSpLocks/>
          </p:cNvCxnSpPr>
          <p:nvPr/>
        </p:nvCxnSpPr>
        <p:spPr>
          <a:xfrm>
            <a:off x="6842450" y="3903679"/>
            <a:ext cx="1176355" cy="120184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FA86E1C-55C3-4F25-AE28-4A5992EA740F}"/>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10" name="Picture 9" descr="Text&#10;&#10;Description automatically generated">
            <a:extLst>
              <a:ext uri="{FF2B5EF4-FFF2-40B4-BE49-F238E27FC236}">
                <a16:creationId xmlns:a16="http://schemas.microsoft.com/office/drawing/2014/main" id="{F631D628-78E8-4157-A3B0-D970CAAFA1EB}"/>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42133585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67641A-C58D-4373-AFC3-596B314A8EA3}"/>
              </a:ext>
            </a:extLst>
          </p:cNvPr>
          <p:cNvPicPr>
            <a:picLocks noChangeAspect="1"/>
          </p:cNvPicPr>
          <p:nvPr/>
        </p:nvPicPr>
        <p:blipFill>
          <a:blip r:embed="rId2"/>
          <a:stretch>
            <a:fillRect/>
          </a:stretch>
        </p:blipFill>
        <p:spPr>
          <a:xfrm>
            <a:off x="4330429" y="2567031"/>
            <a:ext cx="7743931" cy="3414974"/>
          </a:xfrm>
          <a:prstGeom prst="rect">
            <a:avLst/>
          </a:prstGeom>
        </p:spPr>
      </p:pic>
      <p:sp>
        <p:nvSpPr>
          <p:cNvPr id="4" name="Title 1">
            <a:extLst>
              <a:ext uri="{FF2B5EF4-FFF2-40B4-BE49-F238E27FC236}">
                <a16:creationId xmlns:a16="http://schemas.microsoft.com/office/drawing/2014/main" id="{7F013721-9848-4F99-82EC-6D6DBC2CBD96}"/>
              </a:ext>
            </a:extLst>
          </p:cNvPr>
          <p:cNvSpPr txBox="1">
            <a:spLocks/>
          </p:cNvSpPr>
          <p:nvPr/>
        </p:nvSpPr>
        <p:spPr>
          <a:xfrm>
            <a:off x="2362200" y="343411"/>
            <a:ext cx="6105293" cy="8332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bg1"/>
                </a:solidFill>
                <a:latin typeface="Interstate" panose="02000503080000020004" pitchFamily="2" charset="0"/>
                <a:ea typeface="+mj-ea"/>
                <a:cs typeface="+mj-cs"/>
              </a:defRPr>
            </a:lvl1pPr>
          </a:lstStyle>
          <a:p>
            <a:r>
              <a:rPr lang="en-US" dirty="0"/>
              <a:t>Intro to Quote Writer</a:t>
            </a:r>
          </a:p>
        </p:txBody>
      </p:sp>
      <p:sp>
        <p:nvSpPr>
          <p:cNvPr id="5" name="Content Placeholder 2">
            <a:extLst>
              <a:ext uri="{FF2B5EF4-FFF2-40B4-BE49-F238E27FC236}">
                <a16:creationId xmlns:a16="http://schemas.microsoft.com/office/drawing/2014/main" id="{E6837D67-2C54-450E-9A97-6814F2A57581}"/>
              </a:ext>
            </a:extLst>
          </p:cNvPr>
          <p:cNvSpPr txBox="1">
            <a:spLocks noGrp="1"/>
          </p:cNvSpPr>
          <p:nvPr>
            <p:ph idx="1"/>
          </p:nvPr>
        </p:nvSpPr>
        <p:spPr>
          <a:xfrm>
            <a:off x="838200" y="1825625"/>
            <a:ext cx="10515600"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u="sng" dirty="0"/>
              <a:t>Extruded or Modular:</a:t>
            </a:r>
          </a:p>
        </p:txBody>
      </p:sp>
      <p:sp>
        <p:nvSpPr>
          <p:cNvPr id="8" name="Oval 7">
            <a:extLst>
              <a:ext uri="{FF2B5EF4-FFF2-40B4-BE49-F238E27FC236}">
                <a16:creationId xmlns:a16="http://schemas.microsoft.com/office/drawing/2014/main" id="{294F4270-7A0E-497D-8F7C-BD583775D21E}"/>
              </a:ext>
            </a:extLst>
          </p:cNvPr>
          <p:cNvSpPr/>
          <p:nvPr/>
        </p:nvSpPr>
        <p:spPr>
          <a:xfrm>
            <a:off x="6782542" y="3799002"/>
            <a:ext cx="358218" cy="30165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Arrow Connector 8">
            <a:extLst>
              <a:ext uri="{FF2B5EF4-FFF2-40B4-BE49-F238E27FC236}">
                <a16:creationId xmlns:a16="http://schemas.microsoft.com/office/drawing/2014/main" id="{35AF832F-B22F-4091-B9A8-1D4410BCB195}"/>
              </a:ext>
            </a:extLst>
          </p:cNvPr>
          <p:cNvCxnSpPr>
            <a:stCxn id="8" idx="5"/>
          </p:cNvCxnSpPr>
          <p:nvPr/>
        </p:nvCxnSpPr>
        <p:spPr>
          <a:xfrm>
            <a:off x="7088300" y="4056483"/>
            <a:ext cx="654739" cy="95174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DF4EF32-8B68-4241-A605-642E63532CBF}"/>
              </a:ext>
            </a:extLst>
          </p:cNvPr>
          <p:cNvCxnSpPr>
            <a:cxnSpLocks/>
          </p:cNvCxnSpPr>
          <p:nvPr/>
        </p:nvCxnSpPr>
        <p:spPr>
          <a:xfrm>
            <a:off x="6961651" y="4100660"/>
            <a:ext cx="781388" cy="105018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628BF6CD-8D54-4A67-BC34-7CA83AB3DCBA}"/>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12" name="Picture 11" descr="Text&#10;&#10;Description automatically generated">
            <a:extLst>
              <a:ext uri="{FF2B5EF4-FFF2-40B4-BE49-F238E27FC236}">
                <a16:creationId xmlns:a16="http://schemas.microsoft.com/office/drawing/2014/main" id="{598C0FE0-342B-4106-83AB-385BD3FCC9E8}"/>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896400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F013721-9848-4F99-82EC-6D6DBC2CBD96}"/>
              </a:ext>
            </a:extLst>
          </p:cNvPr>
          <p:cNvSpPr txBox="1">
            <a:spLocks/>
          </p:cNvSpPr>
          <p:nvPr/>
        </p:nvSpPr>
        <p:spPr>
          <a:xfrm>
            <a:off x="2362200" y="343411"/>
            <a:ext cx="6105293" cy="8332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bg1"/>
                </a:solidFill>
                <a:latin typeface="Interstate" panose="02000503080000020004" pitchFamily="2" charset="0"/>
                <a:ea typeface="+mj-ea"/>
                <a:cs typeface="+mj-cs"/>
              </a:defRPr>
            </a:lvl1pPr>
          </a:lstStyle>
          <a:p>
            <a:r>
              <a:rPr lang="en-US" dirty="0"/>
              <a:t>Intro to Quote Writer</a:t>
            </a:r>
          </a:p>
        </p:txBody>
      </p:sp>
      <p:sp>
        <p:nvSpPr>
          <p:cNvPr id="5" name="Content Placeholder 2">
            <a:extLst>
              <a:ext uri="{FF2B5EF4-FFF2-40B4-BE49-F238E27FC236}">
                <a16:creationId xmlns:a16="http://schemas.microsoft.com/office/drawing/2014/main" id="{E6837D67-2C54-450E-9A97-6814F2A57581}"/>
              </a:ext>
            </a:extLst>
          </p:cNvPr>
          <p:cNvSpPr txBox="1">
            <a:spLocks noGrp="1"/>
          </p:cNvSpPr>
          <p:nvPr>
            <p:ph idx="1"/>
          </p:nvPr>
        </p:nvSpPr>
        <p:spPr>
          <a:xfrm>
            <a:off x="838200" y="1825625"/>
            <a:ext cx="10515600"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u="sng" dirty="0"/>
              <a:t>Paint Selection:</a:t>
            </a:r>
          </a:p>
        </p:txBody>
      </p:sp>
      <p:pic>
        <p:nvPicPr>
          <p:cNvPr id="6" name="Picture 5">
            <a:extLst>
              <a:ext uri="{FF2B5EF4-FFF2-40B4-BE49-F238E27FC236}">
                <a16:creationId xmlns:a16="http://schemas.microsoft.com/office/drawing/2014/main" id="{E9B166F2-B556-4485-92D8-BDC5955945BB}"/>
              </a:ext>
            </a:extLst>
          </p:cNvPr>
          <p:cNvPicPr>
            <a:picLocks noChangeAspect="1"/>
          </p:cNvPicPr>
          <p:nvPr/>
        </p:nvPicPr>
        <p:blipFill>
          <a:blip r:embed="rId2"/>
          <a:stretch>
            <a:fillRect/>
          </a:stretch>
        </p:blipFill>
        <p:spPr>
          <a:xfrm>
            <a:off x="3105606" y="2476718"/>
            <a:ext cx="8620125" cy="3800475"/>
          </a:xfrm>
          <a:prstGeom prst="rect">
            <a:avLst/>
          </a:prstGeom>
        </p:spPr>
      </p:pic>
      <p:sp>
        <p:nvSpPr>
          <p:cNvPr id="8" name="Oval 7">
            <a:extLst>
              <a:ext uri="{FF2B5EF4-FFF2-40B4-BE49-F238E27FC236}">
                <a16:creationId xmlns:a16="http://schemas.microsoft.com/office/drawing/2014/main" id="{294F4270-7A0E-497D-8F7C-BD583775D21E}"/>
              </a:ext>
            </a:extLst>
          </p:cNvPr>
          <p:cNvSpPr/>
          <p:nvPr/>
        </p:nvSpPr>
        <p:spPr>
          <a:xfrm>
            <a:off x="5796505" y="3639784"/>
            <a:ext cx="358218" cy="30165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Arrow Connector 8">
            <a:extLst>
              <a:ext uri="{FF2B5EF4-FFF2-40B4-BE49-F238E27FC236}">
                <a16:creationId xmlns:a16="http://schemas.microsoft.com/office/drawing/2014/main" id="{35AF832F-B22F-4091-B9A8-1D4410BCB195}"/>
              </a:ext>
            </a:extLst>
          </p:cNvPr>
          <p:cNvCxnSpPr>
            <a:cxnSpLocks/>
            <a:stCxn id="8" idx="5"/>
          </p:cNvCxnSpPr>
          <p:nvPr/>
        </p:nvCxnSpPr>
        <p:spPr>
          <a:xfrm>
            <a:off x="6102263" y="3897265"/>
            <a:ext cx="629120" cy="109435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DF4EF32-8B68-4241-A605-642E63532CBF}"/>
              </a:ext>
            </a:extLst>
          </p:cNvPr>
          <p:cNvCxnSpPr>
            <a:cxnSpLocks/>
          </p:cNvCxnSpPr>
          <p:nvPr/>
        </p:nvCxnSpPr>
        <p:spPr>
          <a:xfrm>
            <a:off x="5975614" y="3941442"/>
            <a:ext cx="755769" cy="130766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6CB20409-FC54-4F8F-869E-A12E3BC0BF11}"/>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12" name="Picture 11" descr="Text&#10;&#10;Description automatically generated">
            <a:extLst>
              <a:ext uri="{FF2B5EF4-FFF2-40B4-BE49-F238E27FC236}">
                <a16:creationId xmlns:a16="http://schemas.microsoft.com/office/drawing/2014/main" id="{975A41FB-E528-4365-B8A8-03CB5C084960}"/>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6311440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B327E-1436-4543-B4C6-5B34688E544E}"/>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792E1887-B408-4341-A3E4-7317CE5116A0}"/>
              </a:ext>
            </a:extLst>
          </p:cNvPr>
          <p:cNvSpPr>
            <a:spLocks noGrp="1"/>
          </p:cNvSpPr>
          <p:nvPr>
            <p:ph idx="1"/>
          </p:nvPr>
        </p:nvSpPr>
        <p:spPr/>
        <p:txBody>
          <a:bodyPr/>
          <a:lstStyle/>
          <a:p>
            <a:r>
              <a:rPr lang="en-US" sz="2800" u="sng" dirty="0"/>
              <a:t>Quote Writer Wizard</a:t>
            </a:r>
          </a:p>
          <a:p>
            <a:endParaRPr lang="en-US" dirty="0"/>
          </a:p>
          <a:p>
            <a:r>
              <a:rPr lang="en-US" dirty="0"/>
              <a:t>Step 12: Once you’ve made sure your Wizard </a:t>
            </a:r>
          </a:p>
          <a:p>
            <a:r>
              <a:rPr lang="en-US" dirty="0"/>
              <a:t>is set up correctly, select “FINISH”</a:t>
            </a:r>
          </a:p>
        </p:txBody>
      </p:sp>
      <p:pic>
        <p:nvPicPr>
          <p:cNvPr id="5" name="Picture 4">
            <a:extLst>
              <a:ext uri="{FF2B5EF4-FFF2-40B4-BE49-F238E27FC236}">
                <a16:creationId xmlns:a16="http://schemas.microsoft.com/office/drawing/2014/main" id="{497DCB08-DC7B-4721-AD99-13F1C60A0883}"/>
              </a:ext>
            </a:extLst>
          </p:cNvPr>
          <p:cNvPicPr>
            <a:picLocks noChangeAspect="1"/>
          </p:cNvPicPr>
          <p:nvPr/>
        </p:nvPicPr>
        <p:blipFill>
          <a:blip r:embed="rId2"/>
          <a:stretch>
            <a:fillRect/>
          </a:stretch>
        </p:blipFill>
        <p:spPr>
          <a:xfrm>
            <a:off x="5232225" y="2508308"/>
            <a:ext cx="6877457" cy="4255621"/>
          </a:xfrm>
          <a:prstGeom prst="rect">
            <a:avLst/>
          </a:prstGeom>
        </p:spPr>
      </p:pic>
      <p:cxnSp>
        <p:nvCxnSpPr>
          <p:cNvPr id="6" name="Straight Arrow Connector 5">
            <a:extLst>
              <a:ext uri="{FF2B5EF4-FFF2-40B4-BE49-F238E27FC236}">
                <a16:creationId xmlns:a16="http://schemas.microsoft.com/office/drawing/2014/main" id="{13D0836F-1C4A-401D-8AD7-1698A701A3DD}"/>
              </a:ext>
            </a:extLst>
          </p:cNvPr>
          <p:cNvCxnSpPr>
            <a:cxnSpLocks/>
          </p:cNvCxnSpPr>
          <p:nvPr/>
        </p:nvCxnSpPr>
        <p:spPr>
          <a:xfrm>
            <a:off x="4066903" y="3171825"/>
            <a:ext cx="6645838" cy="327092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672BD384-D8DE-4EF1-AE4C-23F4E97EB472}"/>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8" name="Picture 7" descr="Text&#10;&#10;Description automatically generated">
            <a:extLst>
              <a:ext uri="{FF2B5EF4-FFF2-40B4-BE49-F238E27FC236}">
                <a16:creationId xmlns:a16="http://schemas.microsoft.com/office/drawing/2014/main" id="{791AC739-87B6-43B0-B3BC-8790F760243C}"/>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39639448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BB792-34FB-45B5-B2D6-40E811DBA75D}"/>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5FFCDCD3-0461-4216-9F83-B350A0B24F31}"/>
              </a:ext>
            </a:extLst>
          </p:cNvPr>
          <p:cNvSpPr>
            <a:spLocks noGrp="1"/>
          </p:cNvSpPr>
          <p:nvPr>
            <p:ph idx="1"/>
          </p:nvPr>
        </p:nvSpPr>
        <p:spPr>
          <a:xfrm>
            <a:off x="522514" y="1672046"/>
            <a:ext cx="10831286" cy="4504917"/>
          </a:xfrm>
        </p:spPr>
        <p:txBody>
          <a:bodyPr/>
          <a:lstStyle/>
          <a:p>
            <a:r>
              <a:rPr lang="en-US" sz="2800" u="sng" dirty="0"/>
              <a:t>PRO TIP!</a:t>
            </a:r>
          </a:p>
          <a:p>
            <a:r>
              <a:rPr lang="en-US" sz="2800" dirty="0"/>
              <a:t>If you ever need to get back to the Wizard: Step 1, right click in the quote and select “Header” and Step 2, select the “Units” tab. </a:t>
            </a:r>
          </a:p>
        </p:txBody>
      </p:sp>
      <p:pic>
        <p:nvPicPr>
          <p:cNvPr id="4" name="Picture 3">
            <a:extLst>
              <a:ext uri="{FF2B5EF4-FFF2-40B4-BE49-F238E27FC236}">
                <a16:creationId xmlns:a16="http://schemas.microsoft.com/office/drawing/2014/main" id="{D1099226-A4B0-473A-80D5-B5E6396536E7}"/>
              </a:ext>
            </a:extLst>
          </p:cNvPr>
          <p:cNvPicPr>
            <a:picLocks noChangeAspect="1"/>
          </p:cNvPicPr>
          <p:nvPr/>
        </p:nvPicPr>
        <p:blipFill rotWithShape="1">
          <a:blip r:embed="rId2"/>
          <a:srcRect l="82579" r="4286" b="50000"/>
          <a:stretch/>
        </p:blipFill>
        <p:spPr>
          <a:xfrm>
            <a:off x="1514475" y="3010949"/>
            <a:ext cx="2819400" cy="3527071"/>
          </a:xfrm>
          <a:prstGeom prst="rect">
            <a:avLst/>
          </a:prstGeom>
        </p:spPr>
      </p:pic>
      <p:sp>
        <p:nvSpPr>
          <p:cNvPr id="5" name="Oval 4">
            <a:extLst>
              <a:ext uri="{FF2B5EF4-FFF2-40B4-BE49-F238E27FC236}">
                <a16:creationId xmlns:a16="http://schemas.microsoft.com/office/drawing/2014/main" id="{6B906A6E-8A02-407A-8F91-AB474BDAED14}"/>
              </a:ext>
            </a:extLst>
          </p:cNvPr>
          <p:cNvSpPr/>
          <p:nvPr/>
        </p:nvSpPr>
        <p:spPr>
          <a:xfrm>
            <a:off x="2041616" y="5443946"/>
            <a:ext cx="838200" cy="33337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2803BB43-D721-480C-A1FC-34B9C2E2E7CD}"/>
              </a:ext>
            </a:extLst>
          </p:cNvPr>
          <p:cNvPicPr>
            <a:picLocks noChangeAspect="1"/>
          </p:cNvPicPr>
          <p:nvPr/>
        </p:nvPicPr>
        <p:blipFill>
          <a:blip r:embed="rId3"/>
          <a:stretch>
            <a:fillRect/>
          </a:stretch>
        </p:blipFill>
        <p:spPr>
          <a:xfrm>
            <a:off x="5625036" y="3509963"/>
            <a:ext cx="5857875" cy="2667000"/>
          </a:xfrm>
          <a:prstGeom prst="rect">
            <a:avLst/>
          </a:prstGeom>
        </p:spPr>
      </p:pic>
      <p:sp>
        <p:nvSpPr>
          <p:cNvPr id="7" name="Oval 6">
            <a:extLst>
              <a:ext uri="{FF2B5EF4-FFF2-40B4-BE49-F238E27FC236}">
                <a16:creationId xmlns:a16="http://schemas.microsoft.com/office/drawing/2014/main" id="{9861B91D-E906-4933-A9F9-7A354CF0741E}"/>
              </a:ext>
            </a:extLst>
          </p:cNvPr>
          <p:cNvSpPr/>
          <p:nvPr/>
        </p:nvSpPr>
        <p:spPr>
          <a:xfrm>
            <a:off x="6005269" y="3448986"/>
            <a:ext cx="931817" cy="42018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CD0937A0-4AC7-4BD1-AEDF-1910B086A627}"/>
              </a:ext>
            </a:extLst>
          </p:cNvPr>
          <p:cNvPicPr>
            <a:picLocks noChangeAspect="1"/>
          </p:cNvPicPr>
          <p:nvPr/>
        </p:nvPicPr>
        <p:blipFill rotWithShape="1">
          <a:blip r:embed="rId4"/>
          <a:srcRect r="7691"/>
          <a:stretch/>
        </p:blipFill>
        <p:spPr>
          <a:xfrm>
            <a:off x="358013" y="936013"/>
            <a:ext cx="1329385" cy="400050"/>
          </a:xfrm>
          <a:prstGeom prst="rect">
            <a:avLst/>
          </a:prstGeom>
        </p:spPr>
      </p:pic>
      <p:pic>
        <p:nvPicPr>
          <p:cNvPr id="10" name="Picture 9" descr="Text&#10;&#10;Description automatically generated">
            <a:extLst>
              <a:ext uri="{FF2B5EF4-FFF2-40B4-BE49-F238E27FC236}">
                <a16:creationId xmlns:a16="http://schemas.microsoft.com/office/drawing/2014/main" id="{4F149F6E-B199-4398-AFEE-213A624F931F}"/>
              </a:ext>
            </a:extLst>
          </p:cNvPr>
          <p:cNvPicPr>
            <a:picLocks noChangeAspect="1"/>
          </p:cNvPicPr>
          <p:nvPr/>
        </p:nvPicPr>
        <p:blipFill>
          <a:blip r:embed="rId5"/>
          <a:stretch>
            <a:fillRect/>
          </a:stretch>
        </p:blipFill>
        <p:spPr>
          <a:xfrm>
            <a:off x="189352" y="908477"/>
            <a:ext cx="1566037" cy="471899"/>
          </a:xfrm>
          <a:prstGeom prst="rect">
            <a:avLst/>
          </a:prstGeom>
        </p:spPr>
      </p:pic>
    </p:spTree>
    <p:extLst>
      <p:ext uri="{BB962C8B-B14F-4D97-AF65-F5344CB8AC3E}">
        <p14:creationId xmlns:p14="http://schemas.microsoft.com/office/powerpoint/2010/main" val="21119572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BB792-34FB-45B5-B2D6-40E811DBA75D}"/>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5FFCDCD3-0461-4216-9F83-B350A0B24F31}"/>
              </a:ext>
            </a:extLst>
          </p:cNvPr>
          <p:cNvSpPr>
            <a:spLocks noGrp="1"/>
          </p:cNvSpPr>
          <p:nvPr>
            <p:ph idx="1"/>
          </p:nvPr>
        </p:nvSpPr>
        <p:spPr>
          <a:xfrm>
            <a:off x="522514" y="1672046"/>
            <a:ext cx="10831286" cy="4504917"/>
          </a:xfrm>
        </p:spPr>
        <p:txBody>
          <a:bodyPr/>
          <a:lstStyle/>
          <a:p>
            <a:r>
              <a:rPr lang="en-US" sz="2800" u="sng" dirty="0"/>
              <a:t>PRO TIP!</a:t>
            </a:r>
          </a:p>
          <a:p>
            <a:r>
              <a:rPr lang="en-US" sz="2800" dirty="0"/>
              <a:t>If you happen to be building a FC-94 or Invader, this is where you pick up the available chassis mods for Spartan chassis</a:t>
            </a:r>
          </a:p>
        </p:txBody>
      </p:sp>
      <p:pic>
        <p:nvPicPr>
          <p:cNvPr id="9" name="Picture 8">
            <a:extLst>
              <a:ext uri="{FF2B5EF4-FFF2-40B4-BE49-F238E27FC236}">
                <a16:creationId xmlns:a16="http://schemas.microsoft.com/office/drawing/2014/main" id="{09EABE86-EB62-4521-9DC7-6CDFE94E0F62}"/>
              </a:ext>
            </a:extLst>
          </p:cNvPr>
          <p:cNvPicPr>
            <a:picLocks noChangeAspect="1"/>
          </p:cNvPicPr>
          <p:nvPr/>
        </p:nvPicPr>
        <p:blipFill>
          <a:blip r:embed="rId2"/>
          <a:stretch>
            <a:fillRect/>
          </a:stretch>
        </p:blipFill>
        <p:spPr>
          <a:xfrm>
            <a:off x="2725941" y="3428999"/>
            <a:ext cx="6924675" cy="2962275"/>
          </a:xfrm>
          <a:prstGeom prst="rect">
            <a:avLst/>
          </a:prstGeom>
        </p:spPr>
      </p:pic>
      <p:sp>
        <p:nvSpPr>
          <p:cNvPr id="7" name="Oval 6">
            <a:extLst>
              <a:ext uri="{FF2B5EF4-FFF2-40B4-BE49-F238E27FC236}">
                <a16:creationId xmlns:a16="http://schemas.microsoft.com/office/drawing/2014/main" id="{9861B91D-E906-4933-A9F9-7A354CF0741E}"/>
              </a:ext>
            </a:extLst>
          </p:cNvPr>
          <p:cNvSpPr/>
          <p:nvPr/>
        </p:nvSpPr>
        <p:spPr>
          <a:xfrm>
            <a:off x="5486401" y="4430498"/>
            <a:ext cx="274040" cy="23378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Arrow Connector 10">
            <a:extLst>
              <a:ext uri="{FF2B5EF4-FFF2-40B4-BE49-F238E27FC236}">
                <a16:creationId xmlns:a16="http://schemas.microsoft.com/office/drawing/2014/main" id="{E1F71A88-C76F-416B-9A52-24F6852C682A}"/>
              </a:ext>
            </a:extLst>
          </p:cNvPr>
          <p:cNvCxnSpPr>
            <a:cxnSpLocks/>
            <a:stCxn id="7" idx="6"/>
          </p:cNvCxnSpPr>
          <p:nvPr/>
        </p:nvCxnSpPr>
        <p:spPr>
          <a:xfrm>
            <a:off x="5760441" y="4547389"/>
            <a:ext cx="2376880" cy="117494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088AC6C-D354-43DB-A7C0-156AE0A548DA}"/>
              </a:ext>
            </a:extLst>
          </p:cNvPr>
          <p:cNvCxnSpPr>
            <a:cxnSpLocks/>
          </p:cNvCxnSpPr>
          <p:nvPr/>
        </p:nvCxnSpPr>
        <p:spPr>
          <a:xfrm>
            <a:off x="5694727" y="4633299"/>
            <a:ext cx="2442594" cy="123488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496DB4AA-EA8E-4B05-A288-974B36FE5A09}"/>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10" name="Picture 9" descr="Text&#10;&#10;Description automatically generated">
            <a:extLst>
              <a:ext uri="{FF2B5EF4-FFF2-40B4-BE49-F238E27FC236}">
                <a16:creationId xmlns:a16="http://schemas.microsoft.com/office/drawing/2014/main" id="{8F9698EF-CFC8-448E-886B-ED02E99F12B6}"/>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9959409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red&#10;&#10;Description automatically generated">
            <a:extLst>
              <a:ext uri="{FF2B5EF4-FFF2-40B4-BE49-F238E27FC236}">
                <a16:creationId xmlns:a16="http://schemas.microsoft.com/office/drawing/2014/main" id="{F806CBF8-6F4A-4144-8605-B723AF5F1997}"/>
              </a:ext>
            </a:extLst>
          </p:cNvPr>
          <p:cNvPicPr>
            <a:picLocks noGrp="1" noChangeAspect="1"/>
          </p:cNvPicPr>
          <p:nvPr>
            <p:ph idx="1"/>
          </p:nvPr>
        </p:nvPicPr>
        <p:blipFill>
          <a:blip r:embed="rId2"/>
          <a:stretch>
            <a:fillRect/>
          </a:stretch>
        </p:blipFill>
        <p:spPr>
          <a:xfrm>
            <a:off x="3703781" y="1960056"/>
            <a:ext cx="4433455" cy="4433455"/>
          </a:xfrm>
        </p:spPr>
      </p:pic>
      <p:sp>
        <p:nvSpPr>
          <p:cNvPr id="6" name="Title 1">
            <a:extLst>
              <a:ext uri="{FF2B5EF4-FFF2-40B4-BE49-F238E27FC236}">
                <a16:creationId xmlns:a16="http://schemas.microsoft.com/office/drawing/2014/main" id="{4F16B699-9795-49E0-B85E-B6D96C303E88}"/>
              </a:ext>
            </a:extLst>
          </p:cNvPr>
          <p:cNvSpPr txBox="1">
            <a:spLocks/>
          </p:cNvSpPr>
          <p:nvPr/>
        </p:nvSpPr>
        <p:spPr>
          <a:xfrm>
            <a:off x="2031538" y="146712"/>
            <a:ext cx="5120114" cy="914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solidFill>
                <a:latin typeface="Interstate" panose="02000503080000020004" pitchFamily="2" charset="0"/>
                <a:ea typeface="+mj-ea"/>
                <a:cs typeface="+mj-cs"/>
              </a:defRPr>
            </a:lvl1pPr>
          </a:lstStyle>
          <a:p>
            <a:r>
              <a:rPr lang="en-US" sz="3200" dirty="0"/>
              <a:t>Intro to Quote Writer</a:t>
            </a:r>
          </a:p>
        </p:txBody>
      </p:sp>
      <p:pic>
        <p:nvPicPr>
          <p:cNvPr id="4" name="Picture 3">
            <a:extLst>
              <a:ext uri="{FF2B5EF4-FFF2-40B4-BE49-F238E27FC236}">
                <a16:creationId xmlns:a16="http://schemas.microsoft.com/office/drawing/2014/main" id="{5EEF083A-6D7D-4CEA-932C-0E7949EFBF1F}"/>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19070936-E48F-4E38-B7CE-F54073DBF01E}"/>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25067364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F12C8-397E-4739-8FFA-A1070B061B39}"/>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BDEC1DE7-A575-452D-A854-B9357401DA7E}"/>
              </a:ext>
            </a:extLst>
          </p:cNvPr>
          <p:cNvSpPr>
            <a:spLocks noGrp="1"/>
          </p:cNvSpPr>
          <p:nvPr>
            <p:ph idx="1"/>
          </p:nvPr>
        </p:nvSpPr>
        <p:spPr/>
        <p:txBody>
          <a:bodyPr/>
          <a:lstStyle/>
          <a:p>
            <a:pPr algn="ctr"/>
            <a:r>
              <a:rPr lang="en-US" sz="3600" u="sng" dirty="0"/>
              <a:t>FOUR BASIC FUNCTIONS IN QUOTE WRITER</a:t>
            </a:r>
          </a:p>
          <a:p>
            <a:pPr marL="514350" indent="-514350">
              <a:buAutoNum type="arabicPeriod"/>
            </a:pPr>
            <a:r>
              <a:rPr lang="en-US" sz="3600" dirty="0"/>
              <a:t>Drop Boxes</a:t>
            </a:r>
          </a:p>
          <a:p>
            <a:pPr marL="514350" indent="-514350">
              <a:buAutoNum type="arabicPeriod"/>
            </a:pPr>
            <a:r>
              <a:rPr lang="en-US" sz="3600" dirty="0"/>
              <a:t>Add Boxes</a:t>
            </a:r>
          </a:p>
          <a:p>
            <a:r>
              <a:rPr lang="en-US" sz="3600" dirty="0"/>
              <a:t>2. User Defined Parts (Items needing modification or    	Items not in Quote Writer)</a:t>
            </a:r>
          </a:p>
          <a:p>
            <a:r>
              <a:rPr lang="en-US" sz="3600" dirty="0"/>
              <a:t>3. Dealer Parts (Frequently Used User Defined Parts)</a:t>
            </a:r>
          </a:p>
        </p:txBody>
      </p:sp>
      <p:pic>
        <p:nvPicPr>
          <p:cNvPr id="4" name="Picture 3">
            <a:extLst>
              <a:ext uri="{FF2B5EF4-FFF2-40B4-BE49-F238E27FC236}">
                <a16:creationId xmlns:a16="http://schemas.microsoft.com/office/drawing/2014/main" id="{C6C7D9F9-DD29-4F19-8C1D-E9B20D908DA1}"/>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5" name="Picture 4" descr="Text&#10;&#10;Description automatically generated">
            <a:extLst>
              <a:ext uri="{FF2B5EF4-FFF2-40B4-BE49-F238E27FC236}">
                <a16:creationId xmlns:a16="http://schemas.microsoft.com/office/drawing/2014/main" id="{07CE0B1C-67F5-4CA8-8D95-F7827244C232}"/>
              </a:ext>
            </a:extLst>
          </p:cNvPr>
          <p:cNvPicPr>
            <a:picLocks noChangeAspect="1"/>
          </p:cNvPicPr>
          <p:nvPr/>
        </p:nvPicPr>
        <p:blipFill>
          <a:blip r:embed="rId3"/>
          <a:stretch>
            <a:fillRect/>
          </a:stretch>
        </p:blipFill>
        <p:spPr>
          <a:xfrm>
            <a:off x="189352" y="908477"/>
            <a:ext cx="1566037" cy="471899"/>
          </a:xfrm>
          <a:prstGeom prst="rect">
            <a:avLst/>
          </a:prstGeom>
        </p:spPr>
      </p:pic>
    </p:spTree>
    <p:extLst>
      <p:ext uri="{BB962C8B-B14F-4D97-AF65-F5344CB8AC3E}">
        <p14:creationId xmlns:p14="http://schemas.microsoft.com/office/powerpoint/2010/main" val="21629466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C7848-E1B6-4B1C-810E-D1F2299F66DC}"/>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4065C1F1-BDE5-4196-8A86-F069FFD1886E}"/>
              </a:ext>
            </a:extLst>
          </p:cNvPr>
          <p:cNvSpPr>
            <a:spLocks noGrp="1"/>
          </p:cNvSpPr>
          <p:nvPr>
            <p:ph idx="1"/>
          </p:nvPr>
        </p:nvSpPr>
        <p:spPr/>
        <p:txBody>
          <a:bodyPr/>
          <a:lstStyle/>
          <a:p>
            <a:pPr algn="ctr"/>
            <a:r>
              <a:rPr lang="en-US" sz="3200" u="sng" dirty="0"/>
              <a:t>FOUR BASIC FUNCTIONS IN QUOTE WRITER</a:t>
            </a:r>
          </a:p>
          <a:p>
            <a:pPr marL="514350" indent="-514350" algn="ctr">
              <a:buAutoNum type="arabicPeriod"/>
            </a:pPr>
            <a:r>
              <a:rPr lang="en-US" sz="3200" dirty="0"/>
              <a:t>Drop Boxes</a:t>
            </a:r>
          </a:p>
          <a:p>
            <a:r>
              <a:rPr lang="en-US" dirty="0"/>
              <a:t>The next few steps you’ll do in the quote are based completely on Drop Boxes.</a:t>
            </a:r>
          </a:p>
          <a:p>
            <a:r>
              <a:rPr lang="en-US" dirty="0"/>
              <a:t>I recommend you do these things FIRST, before anything else!</a:t>
            </a:r>
          </a:p>
          <a:p>
            <a:endParaRPr lang="en-US" dirty="0"/>
          </a:p>
          <a:p>
            <a:r>
              <a:rPr lang="en-US" dirty="0"/>
              <a:t>Step 13: Specify what chassis you’re building </a:t>
            </a:r>
          </a:p>
          <a:p>
            <a:r>
              <a:rPr lang="en-US" dirty="0"/>
              <a:t>	(Cinder/Igniter/Inferno) Line Item 02-D2-0420</a:t>
            </a:r>
          </a:p>
          <a:p>
            <a:r>
              <a:rPr lang="en-US" dirty="0"/>
              <a:t>OR</a:t>
            </a:r>
          </a:p>
          <a:p>
            <a:r>
              <a:rPr lang="en-US" dirty="0"/>
              <a:t>Step 13: Specify what Commercial Chassis you’re using </a:t>
            </a:r>
          </a:p>
          <a:p>
            <a:r>
              <a:rPr lang="en-US" dirty="0"/>
              <a:t>	(2-Door, 4-Door, FL, IH, Etc.)</a:t>
            </a:r>
          </a:p>
          <a:p>
            <a:r>
              <a:rPr lang="en-US" dirty="0"/>
              <a:t>OR</a:t>
            </a:r>
          </a:p>
          <a:p>
            <a:r>
              <a:rPr lang="en-US" dirty="0"/>
              <a:t>Step 13: OMIT the custom chassis to import a </a:t>
            </a:r>
          </a:p>
          <a:p>
            <a:r>
              <a:rPr lang="en-US" dirty="0"/>
              <a:t>	FC-94/Invader</a:t>
            </a:r>
          </a:p>
          <a:p>
            <a:r>
              <a:rPr lang="en-US" dirty="0"/>
              <a:t>***For this training we’re building a Cinder</a:t>
            </a:r>
          </a:p>
        </p:txBody>
      </p:sp>
      <p:pic>
        <p:nvPicPr>
          <p:cNvPr id="7" name="Picture 6">
            <a:extLst>
              <a:ext uri="{FF2B5EF4-FFF2-40B4-BE49-F238E27FC236}">
                <a16:creationId xmlns:a16="http://schemas.microsoft.com/office/drawing/2014/main" id="{1F9A78FD-CDC0-439B-A520-9F4C366E48EA}"/>
              </a:ext>
            </a:extLst>
          </p:cNvPr>
          <p:cNvPicPr>
            <a:picLocks noChangeAspect="1"/>
          </p:cNvPicPr>
          <p:nvPr/>
        </p:nvPicPr>
        <p:blipFill>
          <a:blip r:embed="rId2"/>
          <a:stretch>
            <a:fillRect/>
          </a:stretch>
        </p:blipFill>
        <p:spPr>
          <a:xfrm>
            <a:off x="6174297" y="3729037"/>
            <a:ext cx="5833058" cy="2843912"/>
          </a:xfrm>
          <a:prstGeom prst="rect">
            <a:avLst/>
          </a:prstGeom>
        </p:spPr>
      </p:pic>
      <p:sp>
        <p:nvSpPr>
          <p:cNvPr id="6" name="Oval 5">
            <a:extLst>
              <a:ext uri="{FF2B5EF4-FFF2-40B4-BE49-F238E27FC236}">
                <a16:creationId xmlns:a16="http://schemas.microsoft.com/office/drawing/2014/main" id="{F6A62B43-1FB0-4FD5-8CEF-013F268DF26C}"/>
              </a:ext>
            </a:extLst>
          </p:cNvPr>
          <p:cNvSpPr/>
          <p:nvPr/>
        </p:nvSpPr>
        <p:spPr>
          <a:xfrm>
            <a:off x="6263700" y="5257859"/>
            <a:ext cx="809897" cy="25254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Arrow Connector 7">
            <a:extLst>
              <a:ext uri="{FF2B5EF4-FFF2-40B4-BE49-F238E27FC236}">
                <a16:creationId xmlns:a16="http://schemas.microsoft.com/office/drawing/2014/main" id="{1CDF1B9A-51CD-4272-AE98-2A002ED75633}"/>
              </a:ext>
            </a:extLst>
          </p:cNvPr>
          <p:cNvCxnSpPr>
            <a:cxnSpLocks/>
            <a:stCxn id="6" idx="6"/>
          </p:cNvCxnSpPr>
          <p:nvPr/>
        </p:nvCxnSpPr>
        <p:spPr>
          <a:xfrm>
            <a:off x="7073597" y="5384133"/>
            <a:ext cx="2867357" cy="73144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A3A102F-43DD-4C34-8469-0E1AC10F2A66}"/>
              </a:ext>
            </a:extLst>
          </p:cNvPr>
          <p:cNvCxnSpPr/>
          <p:nvPr/>
        </p:nvCxnSpPr>
        <p:spPr>
          <a:xfrm>
            <a:off x="3171039" y="6308521"/>
            <a:ext cx="7063530"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85A5FF3D-E214-483A-A6EA-30D3EC860BCF}"/>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10" name="Picture 9" descr="Text&#10;&#10;Description automatically generated">
            <a:extLst>
              <a:ext uri="{FF2B5EF4-FFF2-40B4-BE49-F238E27FC236}">
                <a16:creationId xmlns:a16="http://schemas.microsoft.com/office/drawing/2014/main" id="{3BCA0D00-1993-433F-AAC6-7ACE80FCBDA8}"/>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56342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DA9DC-C126-4FFC-A860-31BD27958AF7}"/>
              </a:ext>
            </a:extLst>
          </p:cNvPr>
          <p:cNvSpPr>
            <a:spLocks noGrp="1"/>
          </p:cNvSpPr>
          <p:nvPr>
            <p:ph type="title"/>
          </p:nvPr>
        </p:nvSpPr>
        <p:spPr/>
        <p:txBody>
          <a:bodyPr/>
          <a:lstStyle/>
          <a:p>
            <a:r>
              <a:rPr lang="en-US" sz="2400" dirty="0"/>
              <a:t>Intro to Quote Writer</a:t>
            </a:r>
            <a:endParaRPr lang="en-US" dirty="0"/>
          </a:p>
        </p:txBody>
      </p:sp>
      <p:sp>
        <p:nvSpPr>
          <p:cNvPr id="4" name="Content Placeholder 2">
            <a:extLst>
              <a:ext uri="{FF2B5EF4-FFF2-40B4-BE49-F238E27FC236}">
                <a16:creationId xmlns:a16="http://schemas.microsoft.com/office/drawing/2014/main" id="{68A34982-283C-4C3A-868E-66B6F77B3397}"/>
              </a:ext>
            </a:extLst>
          </p:cNvPr>
          <p:cNvSpPr txBox="1">
            <a:spLocks/>
          </p:cNvSpPr>
          <p:nvPr/>
        </p:nvSpPr>
        <p:spPr>
          <a:xfrm>
            <a:off x="165463" y="1525180"/>
            <a:ext cx="11231880"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3200" u="sng" dirty="0"/>
              <a:t>FOUR BASIC FUNCTIONS IN QUOTE WRITER</a:t>
            </a:r>
          </a:p>
          <a:p>
            <a:pPr marL="514350" indent="-514350" algn="ctr">
              <a:buFont typeface="Arial" panose="020B0604020202020204" pitchFamily="34" charset="0"/>
              <a:buAutoNum type="arabicPeriod"/>
            </a:pPr>
            <a:r>
              <a:rPr lang="en-US" sz="3200" dirty="0"/>
              <a:t>Drop Boxes</a:t>
            </a:r>
          </a:p>
          <a:p>
            <a:r>
              <a:rPr lang="en-US" dirty="0"/>
              <a:t>The next few steps you’ll do in the quote are based completely on Drop Boxes.</a:t>
            </a:r>
          </a:p>
          <a:p>
            <a:r>
              <a:rPr lang="en-US" dirty="0"/>
              <a:t>I recommend you do these things FIRST, before anything else!</a:t>
            </a:r>
          </a:p>
          <a:p>
            <a:endParaRPr lang="en-US" dirty="0"/>
          </a:p>
          <a:p>
            <a:r>
              <a:rPr lang="en-US" dirty="0"/>
              <a:t>Step 14/15: Specified the Cab Length and Roof Size</a:t>
            </a:r>
          </a:p>
          <a:p>
            <a:r>
              <a:rPr lang="en-US" dirty="0"/>
              <a:t>(These is a package items/many items attached to them</a:t>
            </a:r>
          </a:p>
        </p:txBody>
      </p:sp>
      <p:pic>
        <p:nvPicPr>
          <p:cNvPr id="7" name="Picture 6">
            <a:extLst>
              <a:ext uri="{FF2B5EF4-FFF2-40B4-BE49-F238E27FC236}">
                <a16:creationId xmlns:a16="http://schemas.microsoft.com/office/drawing/2014/main" id="{59B9666B-25DB-421C-89F5-1EA250501D68}"/>
              </a:ext>
            </a:extLst>
          </p:cNvPr>
          <p:cNvPicPr>
            <a:picLocks noChangeAspect="1"/>
          </p:cNvPicPr>
          <p:nvPr/>
        </p:nvPicPr>
        <p:blipFill>
          <a:blip r:embed="rId2"/>
          <a:stretch>
            <a:fillRect/>
          </a:stretch>
        </p:blipFill>
        <p:spPr>
          <a:xfrm>
            <a:off x="5586544" y="3285718"/>
            <a:ext cx="6351931" cy="2590800"/>
          </a:xfrm>
          <a:prstGeom prst="rect">
            <a:avLst/>
          </a:prstGeom>
        </p:spPr>
      </p:pic>
      <p:sp>
        <p:nvSpPr>
          <p:cNvPr id="6" name="Oval 5">
            <a:extLst>
              <a:ext uri="{FF2B5EF4-FFF2-40B4-BE49-F238E27FC236}">
                <a16:creationId xmlns:a16="http://schemas.microsoft.com/office/drawing/2014/main" id="{4E4E849F-BDAB-428F-BEA9-50F61DF72294}"/>
              </a:ext>
            </a:extLst>
          </p:cNvPr>
          <p:cNvSpPr/>
          <p:nvPr/>
        </p:nvSpPr>
        <p:spPr>
          <a:xfrm>
            <a:off x="5440111" y="4675378"/>
            <a:ext cx="1193074" cy="26996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Arrow Connector 7">
            <a:extLst>
              <a:ext uri="{FF2B5EF4-FFF2-40B4-BE49-F238E27FC236}">
                <a16:creationId xmlns:a16="http://schemas.microsoft.com/office/drawing/2014/main" id="{FE22FBA2-AE61-4055-AF19-DF2394C44815}"/>
              </a:ext>
            </a:extLst>
          </p:cNvPr>
          <p:cNvCxnSpPr>
            <a:cxnSpLocks/>
            <a:stCxn id="6" idx="6"/>
          </p:cNvCxnSpPr>
          <p:nvPr/>
        </p:nvCxnSpPr>
        <p:spPr>
          <a:xfrm>
            <a:off x="6633185" y="4810361"/>
            <a:ext cx="3324547" cy="63586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C3FD52DE-6027-4EBC-BBBF-9DA1DEE79CF3}"/>
              </a:ext>
            </a:extLst>
          </p:cNvPr>
          <p:cNvPicPr>
            <a:picLocks noChangeAspect="1"/>
          </p:cNvPicPr>
          <p:nvPr/>
        </p:nvPicPr>
        <p:blipFill>
          <a:blip r:embed="rId3"/>
          <a:stretch>
            <a:fillRect/>
          </a:stretch>
        </p:blipFill>
        <p:spPr>
          <a:xfrm>
            <a:off x="1076368" y="5071655"/>
            <a:ext cx="6101287" cy="1609725"/>
          </a:xfrm>
          <a:prstGeom prst="rect">
            <a:avLst/>
          </a:prstGeom>
        </p:spPr>
      </p:pic>
      <p:sp>
        <p:nvSpPr>
          <p:cNvPr id="14" name="Oval 13">
            <a:extLst>
              <a:ext uri="{FF2B5EF4-FFF2-40B4-BE49-F238E27FC236}">
                <a16:creationId xmlns:a16="http://schemas.microsoft.com/office/drawing/2014/main" id="{225F003D-AD33-4606-82F5-5FAA57D7DD09}"/>
              </a:ext>
            </a:extLst>
          </p:cNvPr>
          <p:cNvSpPr/>
          <p:nvPr/>
        </p:nvSpPr>
        <p:spPr>
          <a:xfrm>
            <a:off x="861120" y="6145714"/>
            <a:ext cx="1193074" cy="26996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Arrow Connector 14">
            <a:extLst>
              <a:ext uri="{FF2B5EF4-FFF2-40B4-BE49-F238E27FC236}">
                <a16:creationId xmlns:a16="http://schemas.microsoft.com/office/drawing/2014/main" id="{4F795F35-A7BA-4C86-90AF-2BEE5A6DFF50}"/>
              </a:ext>
            </a:extLst>
          </p:cNvPr>
          <p:cNvCxnSpPr>
            <a:cxnSpLocks/>
            <a:stCxn id="14" idx="6"/>
          </p:cNvCxnSpPr>
          <p:nvPr/>
        </p:nvCxnSpPr>
        <p:spPr>
          <a:xfrm>
            <a:off x="2054194" y="6280697"/>
            <a:ext cx="2635252"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D40E5B0A-8E9E-4FA3-A7EA-8A6DE44FB5B1}"/>
              </a:ext>
            </a:extLst>
          </p:cNvPr>
          <p:cNvPicPr>
            <a:picLocks noChangeAspect="1"/>
          </p:cNvPicPr>
          <p:nvPr/>
        </p:nvPicPr>
        <p:blipFill rotWithShape="1">
          <a:blip r:embed="rId4"/>
          <a:srcRect r="7691"/>
          <a:stretch/>
        </p:blipFill>
        <p:spPr>
          <a:xfrm>
            <a:off x="358013" y="936013"/>
            <a:ext cx="1329385" cy="400050"/>
          </a:xfrm>
          <a:prstGeom prst="rect">
            <a:avLst/>
          </a:prstGeom>
        </p:spPr>
      </p:pic>
      <p:pic>
        <p:nvPicPr>
          <p:cNvPr id="11" name="Picture 10" descr="Text&#10;&#10;Description automatically generated">
            <a:extLst>
              <a:ext uri="{FF2B5EF4-FFF2-40B4-BE49-F238E27FC236}">
                <a16:creationId xmlns:a16="http://schemas.microsoft.com/office/drawing/2014/main" id="{CF12DD2F-1F02-4E4B-9FAA-4A32EEA690E3}"/>
              </a:ext>
            </a:extLst>
          </p:cNvPr>
          <p:cNvPicPr>
            <a:picLocks noChangeAspect="1"/>
          </p:cNvPicPr>
          <p:nvPr/>
        </p:nvPicPr>
        <p:blipFill>
          <a:blip r:embed="rId5"/>
          <a:stretch>
            <a:fillRect/>
          </a:stretch>
        </p:blipFill>
        <p:spPr>
          <a:xfrm>
            <a:off x="189352" y="908477"/>
            <a:ext cx="1566037" cy="471899"/>
          </a:xfrm>
          <a:prstGeom prst="rect">
            <a:avLst/>
          </a:prstGeom>
        </p:spPr>
      </p:pic>
    </p:spTree>
    <p:extLst>
      <p:ext uri="{BB962C8B-B14F-4D97-AF65-F5344CB8AC3E}">
        <p14:creationId xmlns:p14="http://schemas.microsoft.com/office/powerpoint/2010/main" val="37787612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8ED02-34D3-4272-96E6-E5DC2EB7B200}"/>
              </a:ext>
            </a:extLst>
          </p:cNvPr>
          <p:cNvSpPr>
            <a:spLocks noGrp="1"/>
          </p:cNvSpPr>
          <p:nvPr>
            <p:ph type="title"/>
          </p:nvPr>
        </p:nvSpPr>
        <p:spPr/>
        <p:txBody>
          <a:bodyPr/>
          <a:lstStyle/>
          <a:p>
            <a:r>
              <a:rPr lang="en-US" sz="2400" dirty="0"/>
              <a:t>Intro to Quote Writer</a:t>
            </a:r>
            <a:endParaRPr lang="en-US" dirty="0"/>
          </a:p>
        </p:txBody>
      </p:sp>
      <p:sp>
        <p:nvSpPr>
          <p:cNvPr id="4" name="Content Placeholder 2">
            <a:extLst>
              <a:ext uri="{FF2B5EF4-FFF2-40B4-BE49-F238E27FC236}">
                <a16:creationId xmlns:a16="http://schemas.microsoft.com/office/drawing/2014/main" id="{9E5E510D-C5EF-469A-9421-FBEF904D9EE4}"/>
              </a:ext>
            </a:extLst>
          </p:cNvPr>
          <p:cNvSpPr>
            <a:spLocks noGrp="1"/>
          </p:cNvSpPr>
          <p:nvPr>
            <p:ph idx="1"/>
          </p:nvPr>
        </p:nvSpPr>
        <p:spPr>
          <a:xfrm>
            <a:off x="838200" y="1825625"/>
            <a:ext cx="10515600" cy="4351338"/>
          </a:xfrm>
        </p:spPr>
        <p:txBody>
          <a:bodyPr/>
          <a:lstStyle/>
          <a:p>
            <a:r>
              <a:rPr lang="en-US" sz="2800" u="sng" dirty="0"/>
              <a:t>PRO TIP!</a:t>
            </a:r>
          </a:p>
          <a:p>
            <a:r>
              <a:rPr lang="en-US" sz="2800" dirty="0"/>
              <a:t>How do you recognize “Package Items”?</a:t>
            </a:r>
          </a:p>
          <a:p>
            <a:endParaRPr lang="en-US" sz="2800" dirty="0"/>
          </a:p>
          <a:p>
            <a:r>
              <a:rPr lang="en-US" sz="2800" dirty="0"/>
              <a:t>Never, EVER, delete one of the items!</a:t>
            </a:r>
          </a:p>
        </p:txBody>
      </p:sp>
      <p:pic>
        <p:nvPicPr>
          <p:cNvPr id="7" name="Picture 6">
            <a:extLst>
              <a:ext uri="{FF2B5EF4-FFF2-40B4-BE49-F238E27FC236}">
                <a16:creationId xmlns:a16="http://schemas.microsoft.com/office/drawing/2014/main" id="{FCAE9478-452F-474C-A611-5634F7B1A9D8}"/>
              </a:ext>
            </a:extLst>
          </p:cNvPr>
          <p:cNvPicPr>
            <a:picLocks noChangeAspect="1"/>
          </p:cNvPicPr>
          <p:nvPr/>
        </p:nvPicPr>
        <p:blipFill>
          <a:blip r:embed="rId2"/>
          <a:stretch>
            <a:fillRect/>
          </a:stretch>
        </p:blipFill>
        <p:spPr>
          <a:xfrm>
            <a:off x="5002723" y="4170202"/>
            <a:ext cx="6953744" cy="2113152"/>
          </a:xfrm>
          <a:prstGeom prst="rect">
            <a:avLst/>
          </a:prstGeom>
        </p:spPr>
      </p:pic>
      <p:sp>
        <p:nvSpPr>
          <p:cNvPr id="6" name="Oval 5">
            <a:extLst>
              <a:ext uri="{FF2B5EF4-FFF2-40B4-BE49-F238E27FC236}">
                <a16:creationId xmlns:a16="http://schemas.microsoft.com/office/drawing/2014/main" id="{CDDCC691-8BBE-4596-8B7D-6F737B7A7E9F}"/>
              </a:ext>
            </a:extLst>
          </p:cNvPr>
          <p:cNvSpPr/>
          <p:nvPr/>
        </p:nvSpPr>
        <p:spPr>
          <a:xfrm>
            <a:off x="4951953" y="4112892"/>
            <a:ext cx="341530" cy="111363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88C8D3D4-F966-41D1-A1E8-B9C98502DEC9}"/>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9" name="Picture 8" descr="Text&#10;&#10;Description automatically generated">
            <a:extLst>
              <a:ext uri="{FF2B5EF4-FFF2-40B4-BE49-F238E27FC236}">
                <a16:creationId xmlns:a16="http://schemas.microsoft.com/office/drawing/2014/main" id="{D2CE812A-E671-4F25-9C89-6EDEAED90453}"/>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467592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8DE7A-0181-4BDE-A3A1-A37E685C6EFB}"/>
              </a:ext>
            </a:extLst>
          </p:cNvPr>
          <p:cNvSpPr>
            <a:spLocks noGrp="1"/>
          </p:cNvSpPr>
          <p:nvPr>
            <p:ph type="title"/>
          </p:nvPr>
        </p:nvSpPr>
        <p:spPr/>
        <p:txBody>
          <a:bodyPr/>
          <a:lstStyle/>
          <a:p>
            <a:r>
              <a:rPr lang="en-US" sz="2400" dirty="0"/>
              <a:t>Intro to Quote Writer</a:t>
            </a:r>
            <a:endParaRPr lang="en-US" dirty="0"/>
          </a:p>
        </p:txBody>
      </p:sp>
      <p:sp>
        <p:nvSpPr>
          <p:cNvPr id="5" name="Content Placeholder 2">
            <a:extLst>
              <a:ext uri="{FF2B5EF4-FFF2-40B4-BE49-F238E27FC236}">
                <a16:creationId xmlns:a16="http://schemas.microsoft.com/office/drawing/2014/main" id="{54EE0088-1FB9-483B-8FC6-92C834B60A36}"/>
              </a:ext>
            </a:extLst>
          </p:cNvPr>
          <p:cNvSpPr txBox="1">
            <a:spLocks noGrp="1"/>
          </p:cNvSpPr>
          <p:nvPr>
            <p:ph idx="1"/>
          </p:nvPr>
        </p:nvSpPr>
        <p:spPr>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3200" u="sng" dirty="0"/>
              <a:t>FOUR BASIC FUNCTIONS IN QUOTE WRITER</a:t>
            </a:r>
          </a:p>
          <a:p>
            <a:pPr marL="514350" indent="-514350" algn="ctr">
              <a:buFont typeface="Arial" panose="020B0604020202020204" pitchFamily="34" charset="0"/>
              <a:buAutoNum type="arabicPeriod"/>
            </a:pPr>
            <a:r>
              <a:rPr lang="en-US" sz="3200" dirty="0"/>
              <a:t>Drop Boxes</a:t>
            </a:r>
          </a:p>
          <a:p>
            <a:r>
              <a:rPr lang="en-US" dirty="0"/>
              <a:t>The next few steps you’ll do in the quote are based completely on Drop Boxes.</a:t>
            </a:r>
          </a:p>
          <a:p>
            <a:r>
              <a:rPr lang="en-US" dirty="0"/>
              <a:t>I recommend you do these things FIRST, before anything else!</a:t>
            </a:r>
          </a:p>
          <a:p>
            <a:endParaRPr lang="en-US" dirty="0"/>
          </a:p>
          <a:p>
            <a:r>
              <a:rPr lang="en-US" dirty="0"/>
              <a:t>Step 16: Specified the Pump Make/Model</a:t>
            </a:r>
          </a:p>
          <a:p>
            <a:r>
              <a:rPr lang="en-US" dirty="0"/>
              <a:t>(This is a package item with a lot of things </a:t>
            </a:r>
          </a:p>
          <a:p>
            <a:r>
              <a:rPr lang="en-US" dirty="0"/>
              <a:t>attached to it)</a:t>
            </a:r>
          </a:p>
        </p:txBody>
      </p:sp>
      <p:pic>
        <p:nvPicPr>
          <p:cNvPr id="4" name="Picture 3">
            <a:extLst>
              <a:ext uri="{FF2B5EF4-FFF2-40B4-BE49-F238E27FC236}">
                <a16:creationId xmlns:a16="http://schemas.microsoft.com/office/drawing/2014/main" id="{25F956E2-804C-4D16-B8D6-6256C446DC08}"/>
              </a:ext>
            </a:extLst>
          </p:cNvPr>
          <p:cNvPicPr>
            <a:picLocks noChangeAspect="1"/>
          </p:cNvPicPr>
          <p:nvPr/>
        </p:nvPicPr>
        <p:blipFill>
          <a:blip r:embed="rId2"/>
          <a:stretch>
            <a:fillRect/>
          </a:stretch>
        </p:blipFill>
        <p:spPr>
          <a:xfrm>
            <a:off x="4865614" y="3609464"/>
            <a:ext cx="7199327" cy="3057525"/>
          </a:xfrm>
          <a:prstGeom prst="rect">
            <a:avLst/>
          </a:prstGeom>
        </p:spPr>
      </p:pic>
      <p:sp>
        <p:nvSpPr>
          <p:cNvPr id="7" name="Oval 6">
            <a:extLst>
              <a:ext uri="{FF2B5EF4-FFF2-40B4-BE49-F238E27FC236}">
                <a16:creationId xmlns:a16="http://schemas.microsoft.com/office/drawing/2014/main" id="{BCE1A6BC-F58A-412C-9E5A-5F74A915B157}"/>
              </a:ext>
            </a:extLst>
          </p:cNvPr>
          <p:cNvSpPr/>
          <p:nvPr/>
        </p:nvSpPr>
        <p:spPr>
          <a:xfrm>
            <a:off x="5255266" y="5029550"/>
            <a:ext cx="933450" cy="28575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Arrow Connector 8">
            <a:extLst>
              <a:ext uri="{FF2B5EF4-FFF2-40B4-BE49-F238E27FC236}">
                <a16:creationId xmlns:a16="http://schemas.microsoft.com/office/drawing/2014/main" id="{A3BC7B88-F22B-4179-9292-2A761B4E2414}"/>
              </a:ext>
            </a:extLst>
          </p:cNvPr>
          <p:cNvCxnSpPr>
            <a:cxnSpLocks/>
            <a:stCxn id="7" idx="6"/>
          </p:cNvCxnSpPr>
          <p:nvPr/>
        </p:nvCxnSpPr>
        <p:spPr>
          <a:xfrm>
            <a:off x="6188716" y="5172425"/>
            <a:ext cx="3184344" cy="7908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839BE11E-CA1D-47E6-B475-3381FBF90BAD}"/>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10" name="Picture 9" descr="Text&#10;&#10;Description automatically generated">
            <a:extLst>
              <a:ext uri="{FF2B5EF4-FFF2-40B4-BE49-F238E27FC236}">
                <a16:creationId xmlns:a16="http://schemas.microsoft.com/office/drawing/2014/main" id="{1D75BB8D-284A-41D9-A7D8-2D0B90F1084C}"/>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39794164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83832-827B-4B88-A68E-4CB1B131EE90}"/>
              </a:ext>
            </a:extLst>
          </p:cNvPr>
          <p:cNvSpPr>
            <a:spLocks noGrp="1"/>
          </p:cNvSpPr>
          <p:nvPr>
            <p:ph type="title"/>
          </p:nvPr>
        </p:nvSpPr>
        <p:spPr/>
        <p:txBody>
          <a:bodyPr/>
          <a:lstStyle/>
          <a:p>
            <a:r>
              <a:rPr lang="en-US" sz="2400" dirty="0"/>
              <a:t>Intro to Quote Writer</a:t>
            </a:r>
            <a:endParaRPr lang="en-US" dirty="0"/>
          </a:p>
        </p:txBody>
      </p:sp>
      <p:sp>
        <p:nvSpPr>
          <p:cNvPr id="4" name="Content Placeholder 2">
            <a:extLst>
              <a:ext uri="{FF2B5EF4-FFF2-40B4-BE49-F238E27FC236}">
                <a16:creationId xmlns:a16="http://schemas.microsoft.com/office/drawing/2014/main" id="{C360AED2-5ED4-48C6-AAF0-C57CFC553F87}"/>
              </a:ext>
            </a:extLst>
          </p:cNvPr>
          <p:cNvSpPr txBox="1">
            <a:spLocks noGrp="1"/>
          </p:cNvSpPr>
          <p:nvPr>
            <p:ph idx="1"/>
          </p:nvPr>
        </p:nvSpPr>
        <p:spPr>
          <a:xfrm>
            <a:off x="838200" y="1825625"/>
            <a:ext cx="10515600"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3200" u="sng" dirty="0"/>
              <a:t>FOUR BASIC FUNCTIONS IN QUOTE WRITER</a:t>
            </a:r>
          </a:p>
          <a:p>
            <a:pPr marL="514350" indent="-514350" algn="ctr">
              <a:buFont typeface="Arial" panose="020B0604020202020204" pitchFamily="34" charset="0"/>
              <a:buAutoNum type="arabicPeriod"/>
            </a:pPr>
            <a:r>
              <a:rPr lang="en-US" sz="3200" dirty="0"/>
              <a:t>Drop Boxes</a:t>
            </a:r>
          </a:p>
          <a:p>
            <a:r>
              <a:rPr lang="en-US" dirty="0"/>
              <a:t>The next few steps you’ll do in the quote are based completely on Drop Boxes.</a:t>
            </a:r>
          </a:p>
          <a:p>
            <a:r>
              <a:rPr lang="en-US" dirty="0"/>
              <a:t>I recommend you do these things FIRST, before anything else!</a:t>
            </a:r>
          </a:p>
          <a:p>
            <a:endParaRPr lang="en-US" dirty="0"/>
          </a:p>
          <a:p>
            <a:r>
              <a:rPr lang="en-US" dirty="0"/>
              <a:t>Step 17: Specify the Water Tank Size</a:t>
            </a:r>
          </a:p>
          <a:p>
            <a:r>
              <a:rPr lang="en-US" dirty="0"/>
              <a:t>(This is a package item with a lot of things </a:t>
            </a:r>
          </a:p>
          <a:p>
            <a:r>
              <a:rPr lang="en-US" dirty="0"/>
              <a:t>attached to it)</a:t>
            </a:r>
          </a:p>
        </p:txBody>
      </p:sp>
      <p:pic>
        <p:nvPicPr>
          <p:cNvPr id="7" name="Picture 6">
            <a:extLst>
              <a:ext uri="{FF2B5EF4-FFF2-40B4-BE49-F238E27FC236}">
                <a16:creationId xmlns:a16="http://schemas.microsoft.com/office/drawing/2014/main" id="{CE6BF5C2-FC7A-4C1A-81A3-6FDA084E8B98}"/>
              </a:ext>
            </a:extLst>
          </p:cNvPr>
          <p:cNvPicPr>
            <a:picLocks noChangeAspect="1"/>
          </p:cNvPicPr>
          <p:nvPr/>
        </p:nvPicPr>
        <p:blipFill>
          <a:blip r:embed="rId2"/>
          <a:stretch>
            <a:fillRect/>
          </a:stretch>
        </p:blipFill>
        <p:spPr>
          <a:xfrm>
            <a:off x="4882392" y="3762647"/>
            <a:ext cx="7090619" cy="2019300"/>
          </a:xfrm>
          <a:prstGeom prst="rect">
            <a:avLst/>
          </a:prstGeom>
        </p:spPr>
      </p:pic>
      <p:sp>
        <p:nvSpPr>
          <p:cNvPr id="6" name="Oval 5">
            <a:extLst>
              <a:ext uri="{FF2B5EF4-FFF2-40B4-BE49-F238E27FC236}">
                <a16:creationId xmlns:a16="http://schemas.microsoft.com/office/drawing/2014/main" id="{E2EC62EF-AB1C-400F-AD45-A07B0A84CBBD}"/>
              </a:ext>
            </a:extLst>
          </p:cNvPr>
          <p:cNvSpPr/>
          <p:nvPr/>
        </p:nvSpPr>
        <p:spPr>
          <a:xfrm>
            <a:off x="5277943" y="4656848"/>
            <a:ext cx="1010194" cy="34834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Arrow Connector 7">
            <a:extLst>
              <a:ext uri="{FF2B5EF4-FFF2-40B4-BE49-F238E27FC236}">
                <a16:creationId xmlns:a16="http://schemas.microsoft.com/office/drawing/2014/main" id="{1672D0E3-E23F-4083-B654-20B0EFC1E6A2}"/>
              </a:ext>
            </a:extLst>
          </p:cNvPr>
          <p:cNvCxnSpPr>
            <a:cxnSpLocks/>
            <a:stCxn id="6" idx="6"/>
          </p:cNvCxnSpPr>
          <p:nvPr/>
        </p:nvCxnSpPr>
        <p:spPr>
          <a:xfrm>
            <a:off x="6288137" y="4831020"/>
            <a:ext cx="3594094" cy="38317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E29EA124-E924-4AE4-B693-C04DAD071350}"/>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10" name="Picture 9" descr="Text&#10;&#10;Description automatically generated">
            <a:extLst>
              <a:ext uri="{FF2B5EF4-FFF2-40B4-BE49-F238E27FC236}">
                <a16:creationId xmlns:a16="http://schemas.microsoft.com/office/drawing/2014/main" id="{E882F5DC-9094-4B6B-AEBF-058AFE0E38A3}"/>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12053407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83832-827B-4B88-A68E-4CB1B131EE90}"/>
              </a:ext>
            </a:extLst>
          </p:cNvPr>
          <p:cNvSpPr>
            <a:spLocks noGrp="1"/>
          </p:cNvSpPr>
          <p:nvPr>
            <p:ph type="title"/>
          </p:nvPr>
        </p:nvSpPr>
        <p:spPr/>
        <p:txBody>
          <a:bodyPr/>
          <a:lstStyle/>
          <a:p>
            <a:r>
              <a:rPr lang="en-US" sz="2400" dirty="0"/>
              <a:t>Intro to Quote Writer</a:t>
            </a:r>
            <a:endParaRPr lang="en-US" dirty="0"/>
          </a:p>
        </p:txBody>
      </p:sp>
      <p:sp>
        <p:nvSpPr>
          <p:cNvPr id="4" name="Content Placeholder 2">
            <a:extLst>
              <a:ext uri="{FF2B5EF4-FFF2-40B4-BE49-F238E27FC236}">
                <a16:creationId xmlns:a16="http://schemas.microsoft.com/office/drawing/2014/main" id="{C360AED2-5ED4-48C6-AAF0-C57CFC553F87}"/>
              </a:ext>
            </a:extLst>
          </p:cNvPr>
          <p:cNvSpPr txBox="1">
            <a:spLocks noGrp="1"/>
          </p:cNvSpPr>
          <p:nvPr>
            <p:ph idx="1"/>
          </p:nvPr>
        </p:nvSpPr>
        <p:spPr>
          <a:xfrm>
            <a:off x="838200" y="1825625"/>
            <a:ext cx="10515600"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3200" u="sng" dirty="0"/>
              <a:t>FOUR BASIC FUNCTIONS IN QUOTE WRITER</a:t>
            </a:r>
          </a:p>
          <a:p>
            <a:pPr marL="514350" indent="-514350" algn="ctr">
              <a:buFont typeface="Arial" panose="020B0604020202020204" pitchFamily="34" charset="0"/>
              <a:buAutoNum type="arabicPeriod"/>
            </a:pPr>
            <a:r>
              <a:rPr lang="en-US" sz="3200" dirty="0"/>
              <a:t>Drop Boxes</a:t>
            </a:r>
          </a:p>
          <a:p>
            <a:r>
              <a:rPr lang="en-US" dirty="0"/>
              <a:t>The next few steps you’ll do in the quote are based completely on Drop Boxes.</a:t>
            </a:r>
          </a:p>
          <a:p>
            <a:r>
              <a:rPr lang="en-US" dirty="0"/>
              <a:t>I recommend you do these things FIRST, before anything else!</a:t>
            </a:r>
          </a:p>
          <a:p>
            <a:endParaRPr lang="en-US" dirty="0"/>
          </a:p>
          <a:p>
            <a:r>
              <a:rPr lang="en-US" dirty="0"/>
              <a:t>Step 17: Specify the Water Tank Size</a:t>
            </a:r>
          </a:p>
          <a:p>
            <a:r>
              <a:rPr lang="en-US" dirty="0"/>
              <a:t>(This is a package item with a lot of things </a:t>
            </a:r>
          </a:p>
          <a:p>
            <a:r>
              <a:rPr lang="en-US" dirty="0"/>
              <a:t>attached to it)</a:t>
            </a:r>
          </a:p>
        </p:txBody>
      </p:sp>
      <p:pic>
        <p:nvPicPr>
          <p:cNvPr id="7" name="Picture 6">
            <a:extLst>
              <a:ext uri="{FF2B5EF4-FFF2-40B4-BE49-F238E27FC236}">
                <a16:creationId xmlns:a16="http://schemas.microsoft.com/office/drawing/2014/main" id="{CE6BF5C2-FC7A-4C1A-81A3-6FDA084E8B98}"/>
              </a:ext>
            </a:extLst>
          </p:cNvPr>
          <p:cNvPicPr>
            <a:picLocks noChangeAspect="1"/>
          </p:cNvPicPr>
          <p:nvPr/>
        </p:nvPicPr>
        <p:blipFill>
          <a:blip r:embed="rId2"/>
          <a:stretch>
            <a:fillRect/>
          </a:stretch>
        </p:blipFill>
        <p:spPr>
          <a:xfrm>
            <a:off x="4882392" y="3762647"/>
            <a:ext cx="7090619" cy="2019300"/>
          </a:xfrm>
          <a:prstGeom prst="rect">
            <a:avLst/>
          </a:prstGeom>
        </p:spPr>
      </p:pic>
      <p:sp>
        <p:nvSpPr>
          <p:cNvPr id="6" name="Oval 5">
            <a:extLst>
              <a:ext uri="{FF2B5EF4-FFF2-40B4-BE49-F238E27FC236}">
                <a16:creationId xmlns:a16="http://schemas.microsoft.com/office/drawing/2014/main" id="{E2EC62EF-AB1C-400F-AD45-A07B0A84CBBD}"/>
              </a:ext>
            </a:extLst>
          </p:cNvPr>
          <p:cNvSpPr/>
          <p:nvPr/>
        </p:nvSpPr>
        <p:spPr>
          <a:xfrm>
            <a:off x="5277943" y="4656848"/>
            <a:ext cx="1010194" cy="34834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Arrow Connector 7">
            <a:extLst>
              <a:ext uri="{FF2B5EF4-FFF2-40B4-BE49-F238E27FC236}">
                <a16:creationId xmlns:a16="http://schemas.microsoft.com/office/drawing/2014/main" id="{1672D0E3-E23F-4083-B654-20B0EFC1E6A2}"/>
              </a:ext>
            </a:extLst>
          </p:cNvPr>
          <p:cNvCxnSpPr>
            <a:cxnSpLocks/>
            <a:stCxn id="6" idx="6"/>
          </p:cNvCxnSpPr>
          <p:nvPr/>
        </p:nvCxnSpPr>
        <p:spPr>
          <a:xfrm>
            <a:off x="6288137" y="4831020"/>
            <a:ext cx="3594094" cy="38317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E29EA124-E924-4AE4-B693-C04DAD071350}"/>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10" name="Picture 9" descr="Text&#10;&#10;Description automatically generated">
            <a:extLst>
              <a:ext uri="{FF2B5EF4-FFF2-40B4-BE49-F238E27FC236}">
                <a16:creationId xmlns:a16="http://schemas.microsoft.com/office/drawing/2014/main" id="{E882F5DC-9094-4B6B-AEBF-058AFE0E38A3}"/>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33750537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83832-827B-4B88-A68E-4CB1B131EE90}"/>
              </a:ext>
            </a:extLst>
          </p:cNvPr>
          <p:cNvSpPr>
            <a:spLocks noGrp="1"/>
          </p:cNvSpPr>
          <p:nvPr>
            <p:ph type="title"/>
          </p:nvPr>
        </p:nvSpPr>
        <p:spPr/>
        <p:txBody>
          <a:bodyPr/>
          <a:lstStyle/>
          <a:p>
            <a:r>
              <a:rPr lang="en-US" sz="2400" dirty="0"/>
              <a:t>Intro to Quote Writer</a:t>
            </a:r>
            <a:endParaRPr lang="en-US" dirty="0"/>
          </a:p>
        </p:txBody>
      </p:sp>
      <p:sp>
        <p:nvSpPr>
          <p:cNvPr id="4" name="Content Placeholder 2">
            <a:extLst>
              <a:ext uri="{FF2B5EF4-FFF2-40B4-BE49-F238E27FC236}">
                <a16:creationId xmlns:a16="http://schemas.microsoft.com/office/drawing/2014/main" id="{C360AED2-5ED4-48C6-AAF0-C57CFC553F87}"/>
              </a:ext>
            </a:extLst>
          </p:cNvPr>
          <p:cNvSpPr txBox="1">
            <a:spLocks noGrp="1"/>
          </p:cNvSpPr>
          <p:nvPr>
            <p:ph idx="1"/>
          </p:nvPr>
        </p:nvSpPr>
        <p:spPr>
          <a:xfrm>
            <a:off x="838200" y="1825625"/>
            <a:ext cx="10515600"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3200" u="sng" dirty="0"/>
              <a:t>FOUR BASIC FUNCTIONS IN QUOTE WRITER</a:t>
            </a:r>
          </a:p>
          <a:p>
            <a:pPr marL="514350" indent="-514350" algn="ctr">
              <a:buFont typeface="Arial" panose="020B0604020202020204" pitchFamily="34" charset="0"/>
              <a:buAutoNum type="arabicPeriod"/>
            </a:pPr>
            <a:r>
              <a:rPr lang="en-US" sz="3200" dirty="0"/>
              <a:t>Drop Boxes</a:t>
            </a:r>
          </a:p>
          <a:p>
            <a:r>
              <a:rPr lang="en-US" dirty="0"/>
              <a:t>The next few steps you’ll do in the quote are based completely on Drop Boxes.</a:t>
            </a:r>
          </a:p>
          <a:p>
            <a:r>
              <a:rPr lang="en-US" dirty="0"/>
              <a:t>I recommend you do these things FIRST, before anything else!</a:t>
            </a:r>
          </a:p>
          <a:p>
            <a:endParaRPr lang="en-US" dirty="0"/>
          </a:p>
          <a:p>
            <a:r>
              <a:rPr lang="en-US" dirty="0"/>
              <a:t>Step 17-1: Specify the Water Tank Type</a:t>
            </a:r>
          </a:p>
          <a:p>
            <a:r>
              <a:rPr lang="en-US" dirty="0"/>
              <a:t>(If you want on “L” shape tank, don’t </a:t>
            </a:r>
          </a:p>
          <a:p>
            <a:r>
              <a:rPr lang="en-US" dirty="0"/>
              <a:t>forget to pic it up!)</a:t>
            </a:r>
          </a:p>
        </p:txBody>
      </p:sp>
      <p:pic>
        <p:nvPicPr>
          <p:cNvPr id="5" name="Picture 4">
            <a:extLst>
              <a:ext uri="{FF2B5EF4-FFF2-40B4-BE49-F238E27FC236}">
                <a16:creationId xmlns:a16="http://schemas.microsoft.com/office/drawing/2014/main" id="{E38C38A7-13F9-44B1-95D7-6BA3F8626159}"/>
              </a:ext>
            </a:extLst>
          </p:cNvPr>
          <p:cNvPicPr>
            <a:picLocks noChangeAspect="1"/>
          </p:cNvPicPr>
          <p:nvPr/>
        </p:nvPicPr>
        <p:blipFill>
          <a:blip r:embed="rId2"/>
          <a:stretch>
            <a:fillRect/>
          </a:stretch>
        </p:blipFill>
        <p:spPr>
          <a:xfrm>
            <a:off x="5009918" y="3793638"/>
            <a:ext cx="6610350" cy="2676525"/>
          </a:xfrm>
          <a:prstGeom prst="rect">
            <a:avLst/>
          </a:prstGeom>
        </p:spPr>
      </p:pic>
      <p:sp>
        <p:nvSpPr>
          <p:cNvPr id="6" name="Oval 5">
            <a:extLst>
              <a:ext uri="{FF2B5EF4-FFF2-40B4-BE49-F238E27FC236}">
                <a16:creationId xmlns:a16="http://schemas.microsoft.com/office/drawing/2014/main" id="{E2EC62EF-AB1C-400F-AD45-A07B0A84CBBD}"/>
              </a:ext>
            </a:extLst>
          </p:cNvPr>
          <p:cNvSpPr/>
          <p:nvPr/>
        </p:nvSpPr>
        <p:spPr>
          <a:xfrm>
            <a:off x="5277943" y="4658668"/>
            <a:ext cx="1010194" cy="34834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Arrow Connector 7">
            <a:extLst>
              <a:ext uri="{FF2B5EF4-FFF2-40B4-BE49-F238E27FC236}">
                <a16:creationId xmlns:a16="http://schemas.microsoft.com/office/drawing/2014/main" id="{1672D0E3-E23F-4083-B654-20B0EFC1E6A2}"/>
              </a:ext>
            </a:extLst>
          </p:cNvPr>
          <p:cNvCxnSpPr>
            <a:cxnSpLocks/>
            <a:stCxn id="6" idx="6"/>
          </p:cNvCxnSpPr>
          <p:nvPr/>
        </p:nvCxnSpPr>
        <p:spPr>
          <a:xfrm>
            <a:off x="6288137" y="4832840"/>
            <a:ext cx="2800999" cy="130095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E29EA124-E924-4AE4-B693-C04DAD071350}"/>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10" name="Picture 9" descr="Text&#10;&#10;Description automatically generated">
            <a:extLst>
              <a:ext uri="{FF2B5EF4-FFF2-40B4-BE49-F238E27FC236}">
                <a16:creationId xmlns:a16="http://schemas.microsoft.com/office/drawing/2014/main" id="{E882F5DC-9094-4B6B-AEBF-058AFE0E38A3}"/>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13658500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83832-827B-4B88-A68E-4CB1B131EE90}"/>
              </a:ext>
            </a:extLst>
          </p:cNvPr>
          <p:cNvSpPr>
            <a:spLocks noGrp="1"/>
          </p:cNvSpPr>
          <p:nvPr>
            <p:ph type="title"/>
          </p:nvPr>
        </p:nvSpPr>
        <p:spPr/>
        <p:txBody>
          <a:bodyPr/>
          <a:lstStyle/>
          <a:p>
            <a:r>
              <a:rPr lang="en-US" sz="2400" dirty="0"/>
              <a:t>Intro to Quote Writer</a:t>
            </a:r>
            <a:endParaRPr lang="en-US" dirty="0"/>
          </a:p>
        </p:txBody>
      </p:sp>
      <p:sp>
        <p:nvSpPr>
          <p:cNvPr id="4" name="Content Placeholder 2">
            <a:extLst>
              <a:ext uri="{FF2B5EF4-FFF2-40B4-BE49-F238E27FC236}">
                <a16:creationId xmlns:a16="http://schemas.microsoft.com/office/drawing/2014/main" id="{C360AED2-5ED4-48C6-AAF0-C57CFC553F87}"/>
              </a:ext>
            </a:extLst>
          </p:cNvPr>
          <p:cNvSpPr txBox="1">
            <a:spLocks noGrp="1"/>
          </p:cNvSpPr>
          <p:nvPr>
            <p:ph idx="1"/>
          </p:nvPr>
        </p:nvSpPr>
        <p:spPr>
          <a:xfrm>
            <a:off x="838200" y="1825625"/>
            <a:ext cx="10515600"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3200" u="sng" dirty="0"/>
              <a:t>FOUR BASIC FUNCTIONS IN QUOTE WRITER</a:t>
            </a:r>
          </a:p>
          <a:p>
            <a:pPr marL="514350" indent="-514350" algn="ctr">
              <a:buFont typeface="Arial" panose="020B0604020202020204" pitchFamily="34" charset="0"/>
              <a:buAutoNum type="arabicPeriod"/>
            </a:pPr>
            <a:r>
              <a:rPr lang="en-US" sz="3200" dirty="0"/>
              <a:t>Drop Boxes</a:t>
            </a:r>
          </a:p>
          <a:p>
            <a:r>
              <a:rPr lang="en-US" dirty="0"/>
              <a:t>The next few steps you’ll do in the quote are based completely on Drop Boxes.</a:t>
            </a:r>
          </a:p>
          <a:p>
            <a:r>
              <a:rPr lang="en-US" dirty="0"/>
              <a:t>I recommend you do these things FIRST, before anything else!</a:t>
            </a:r>
          </a:p>
          <a:p>
            <a:endParaRPr lang="en-US" dirty="0"/>
          </a:p>
          <a:p>
            <a:r>
              <a:rPr lang="en-US" dirty="0"/>
              <a:t>Step 18: Specify 96” or 102” Wide Body</a:t>
            </a:r>
          </a:p>
        </p:txBody>
      </p:sp>
      <p:pic>
        <p:nvPicPr>
          <p:cNvPr id="5" name="Picture 4">
            <a:extLst>
              <a:ext uri="{FF2B5EF4-FFF2-40B4-BE49-F238E27FC236}">
                <a16:creationId xmlns:a16="http://schemas.microsoft.com/office/drawing/2014/main" id="{FC8FDB80-D3FF-428C-87AB-EDA85E254023}"/>
              </a:ext>
            </a:extLst>
          </p:cNvPr>
          <p:cNvPicPr>
            <a:picLocks noChangeAspect="1"/>
          </p:cNvPicPr>
          <p:nvPr/>
        </p:nvPicPr>
        <p:blipFill>
          <a:blip r:embed="rId2"/>
          <a:stretch>
            <a:fillRect/>
          </a:stretch>
        </p:blipFill>
        <p:spPr>
          <a:xfrm>
            <a:off x="4840448" y="4001294"/>
            <a:ext cx="7259523" cy="1733550"/>
          </a:xfrm>
          <a:prstGeom prst="rect">
            <a:avLst/>
          </a:prstGeom>
        </p:spPr>
      </p:pic>
      <p:sp>
        <p:nvSpPr>
          <p:cNvPr id="6" name="Oval 5">
            <a:extLst>
              <a:ext uri="{FF2B5EF4-FFF2-40B4-BE49-F238E27FC236}">
                <a16:creationId xmlns:a16="http://schemas.microsoft.com/office/drawing/2014/main" id="{E2EC62EF-AB1C-400F-AD45-A07B0A84CBBD}"/>
              </a:ext>
            </a:extLst>
          </p:cNvPr>
          <p:cNvSpPr/>
          <p:nvPr/>
        </p:nvSpPr>
        <p:spPr>
          <a:xfrm>
            <a:off x="5345055" y="4781644"/>
            <a:ext cx="1010194" cy="34834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Arrow Connector 7">
            <a:extLst>
              <a:ext uri="{FF2B5EF4-FFF2-40B4-BE49-F238E27FC236}">
                <a16:creationId xmlns:a16="http://schemas.microsoft.com/office/drawing/2014/main" id="{1672D0E3-E23F-4083-B654-20B0EFC1E6A2}"/>
              </a:ext>
            </a:extLst>
          </p:cNvPr>
          <p:cNvCxnSpPr>
            <a:cxnSpLocks/>
            <a:stCxn id="6" idx="6"/>
          </p:cNvCxnSpPr>
          <p:nvPr/>
        </p:nvCxnSpPr>
        <p:spPr>
          <a:xfrm>
            <a:off x="6355249" y="4955816"/>
            <a:ext cx="3574590" cy="17417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DAD73E2-6261-41AF-910A-989310DD6D0C}"/>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9" name="Picture 8" descr="Text&#10;&#10;Description automatically generated">
            <a:extLst>
              <a:ext uri="{FF2B5EF4-FFF2-40B4-BE49-F238E27FC236}">
                <a16:creationId xmlns:a16="http://schemas.microsoft.com/office/drawing/2014/main" id="{DCC5DFA4-FD63-473B-B08C-3100A8F925B6}"/>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13753593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83832-827B-4B88-A68E-4CB1B131EE90}"/>
              </a:ext>
            </a:extLst>
          </p:cNvPr>
          <p:cNvSpPr>
            <a:spLocks noGrp="1"/>
          </p:cNvSpPr>
          <p:nvPr>
            <p:ph type="title"/>
          </p:nvPr>
        </p:nvSpPr>
        <p:spPr/>
        <p:txBody>
          <a:bodyPr/>
          <a:lstStyle/>
          <a:p>
            <a:r>
              <a:rPr lang="en-US" sz="2400" dirty="0"/>
              <a:t>Intro to Quote Writer</a:t>
            </a:r>
            <a:endParaRPr lang="en-US" dirty="0"/>
          </a:p>
        </p:txBody>
      </p:sp>
      <p:sp>
        <p:nvSpPr>
          <p:cNvPr id="4" name="Content Placeholder 2">
            <a:extLst>
              <a:ext uri="{FF2B5EF4-FFF2-40B4-BE49-F238E27FC236}">
                <a16:creationId xmlns:a16="http://schemas.microsoft.com/office/drawing/2014/main" id="{C360AED2-5ED4-48C6-AAF0-C57CFC553F87}"/>
              </a:ext>
            </a:extLst>
          </p:cNvPr>
          <p:cNvSpPr txBox="1">
            <a:spLocks noGrp="1"/>
          </p:cNvSpPr>
          <p:nvPr>
            <p:ph idx="1"/>
          </p:nvPr>
        </p:nvSpPr>
        <p:spPr>
          <a:xfrm>
            <a:off x="838200" y="1825625"/>
            <a:ext cx="10515600"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3200" u="sng" dirty="0"/>
              <a:t>FOUR BASIC FUNCTIONS IN QUOTE WRITER</a:t>
            </a:r>
          </a:p>
          <a:p>
            <a:pPr marL="514350" indent="-514350" algn="ctr">
              <a:buFont typeface="Arial" panose="020B0604020202020204" pitchFamily="34" charset="0"/>
              <a:buAutoNum type="arabicPeriod"/>
            </a:pPr>
            <a:r>
              <a:rPr lang="en-US" sz="3200" dirty="0"/>
              <a:t>Drop Boxes</a:t>
            </a:r>
          </a:p>
          <a:p>
            <a:r>
              <a:rPr lang="en-US" dirty="0"/>
              <a:t>The next few steps you’ll do in the quote are based completely on Drop Boxes.</a:t>
            </a:r>
          </a:p>
          <a:p>
            <a:r>
              <a:rPr lang="en-US" dirty="0"/>
              <a:t>I recommend you do these things FIRST, before anything else!</a:t>
            </a:r>
          </a:p>
          <a:p>
            <a:endParaRPr lang="en-US" dirty="0"/>
          </a:p>
          <a:p>
            <a:r>
              <a:rPr lang="en-US" dirty="0"/>
              <a:t>Step 18: Specify the Ladder Location</a:t>
            </a:r>
          </a:p>
        </p:txBody>
      </p:sp>
      <p:pic>
        <p:nvPicPr>
          <p:cNvPr id="5" name="Picture 4">
            <a:extLst>
              <a:ext uri="{FF2B5EF4-FFF2-40B4-BE49-F238E27FC236}">
                <a16:creationId xmlns:a16="http://schemas.microsoft.com/office/drawing/2014/main" id="{636ACD2A-01E1-4957-A608-DD789ACE4E75}"/>
              </a:ext>
            </a:extLst>
          </p:cNvPr>
          <p:cNvPicPr>
            <a:picLocks noChangeAspect="1"/>
          </p:cNvPicPr>
          <p:nvPr/>
        </p:nvPicPr>
        <p:blipFill>
          <a:blip r:embed="rId2"/>
          <a:stretch>
            <a:fillRect/>
          </a:stretch>
        </p:blipFill>
        <p:spPr>
          <a:xfrm>
            <a:off x="4803199" y="3835009"/>
            <a:ext cx="7218311" cy="2340363"/>
          </a:xfrm>
          <a:prstGeom prst="rect">
            <a:avLst/>
          </a:prstGeom>
        </p:spPr>
      </p:pic>
      <p:sp>
        <p:nvSpPr>
          <p:cNvPr id="6" name="Oval 5">
            <a:extLst>
              <a:ext uri="{FF2B5EF4-FFF2-40B4-BE49-F238E27FC236}">
                <a16:creationId xmlns:a16="http://schemas.microsoft.com/office/drawing/2014/main" id="{E2EC62EF-AB1C-400F-AD45-A07B0A84CBBD}"/>
              </a:ext>
            </a:extLst>
          </p:cNvPr>
          <p:cNvSpPr/>
          <p:nvPr/>
        </p:nvSpPr>
        <p:spPr>
          <a:xfrm>
            <a:off x="5085806" y="5214197"/>
            <a:ext cx="1010194" cy="34834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Arrow Connector 7">
            <a:extLst>
              <a:ext uri="{FF2B5EF4-FFF2-40B4-BE49-F238E27FC236}">
                <a16:creationId xmlns:a16="http://schemas.microsoft.com/office/drawing/2014/main" id="{1672D0E3-E23F-4083-B654-20B0EFC1E6A2}"/>
              </a:ext>
            </a:extLst>
          </p:cNvPr>
          <p:cNvCxnSpPr>
            <a:cxnSpLocks/>
            <a:stCxn id="6" idx="6"/>
          </p:cNvCxnSpPr>
          <p:nvPr/>
        </p:nvCxnSpPr>
        <p:spPr>
          <a:xfrm>
            <a:off x="6096000" y="5388369"/>
            <a:ext cx="2821497" cy="17417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2D8D80E-C6AF-4CB7-BE00-8733E5A9F319}"/>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9" name="Picture 8" descr="Text&#10;&#10;Description automatically generated">
            <a:extLst>
              <a:ext uri="{FF2B5EF4-FFF2-40B4-BE49-F238E27FC236}">
                <a16:creationId xmlns:a16="http://schemas.microsoft.com/office/drawing/2014/main" id="{B18DA944-3395-4F92-A4CB-7718FD9CCE0C}"/>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9290916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8ED02-34D3-4272-96E6-E5DC2EB7B200}"/>
              </a:ext>
            </a:extLst>
          </p:cNvPr>
          <p:cNvSpPr>
            <a:spLocks noGrp="1"/>
          </p:cNvSpPr>
          <p:nvPr>
            <p:ph type="title"/>
          </p:nvPr>
        </p:nvSpPr>
        <p:spPr/>
        <p:txBody>
          <a:bodyPr/>
          <a:lstStyle/>
          <a:p>
            <a:r>
              <a:rPr lang="en-US" sz="2400" dirty="0"/>
              <a:t>Intro to Quote Writer</a:t>
            </a:r>
            <a:endParaRPr lang="en-US" dirty="0"/>
          </a:p>
        </p:txBody>
      </p:sp>
      <p:sp>
        <p:nvSpPr>
          <p:cNvPr id="4" name="Content Placeholder 2">
            <a:extLst>
              <a:ext uri="{FF2B5EF4-FFF2-40B4-BE49-F238E27FC236}">
                <a16:creationId xmlns:a16="http://schemas.microsoft.com/office/drawing/2014/main" id="{9E5E510D-C5EF-469A-9421-FBEF904D9EE4}"/>
              </a:ext>
            </a:extLst>
          </p:cNvPr>
          <p:cNvSpPr>
            <a:spLocks noGrp="1"/>
          </p:cNvSpPr>
          <p:nvPr>
            <p:ph idx="1"/>
          </p:nvPr>
        </p:nvSpPr>
        <p:spPr>
          <a:xfrm>
            <a:off x="838200" y="1825625"/>
            <a:ext cx="10515600" cy="4351338"/>
          </a:xfrm>
        </p:spPr>
        <p:txBody>
          <a:bodyPr/>
          <a:lstStyle/>
          <a:p>
            <a:r>
              <a:rPr lang="en-US" sz="2800" u="sng" dirty="0"/>
              <a:t>PRO TIP!</a:t>
            </a:r>
          </a:p>
          <a:p>
            <a:r>
              <a:rPr lang="en-US" sz="2800" dirty="0"/>
              <a:t>Pay attention when you're selecting the body/ladder location</a:t>
            </a:r>
          </a:p>
          <a:p>
            <a:endParaRPr lang="en-US" sz="2800" dirty="0"/>
          </a:p>
          <a:p>
            <a:r>
              <a:rPr lang="en-US" sz="2800" dirty="0"/>
              <a:t>QW is intuitive, but its not fool proof!</a:t>
            </a:r>
          </a:p>
          <a:p>
            <a:endParaRPr lang="en-US" sz="2800" dirty="0"/>
          </a:p>
          <a:p>
            <a:r>
              <a:rPr lang="en-US" sz="2800" dirty="0"/>
              <a:t>This DOES NOT work</a:t>
            </a:r>
          </a:p>
        </p:txBody>
      </p:sp>
      <p:pic>
        <p:nvPicPr>
          <p:cNvPr id="5" name="Picture 4">
            <a:extLst>
              <a:ext uri="{FF2B5EF4-FFF2-40B4-BE49-F238E27FC236}">
                <a16:creationId xmlns:a16="http://schemas.microsoft.com/office/drawing/2014/main" id="{3B00629B-C0C3-4CFD-891C-1D1E1E07A25E}"/>
              </a:ext>
            </a:extLst>
          </p:cNvPr>
          <p:cNvPicPr>
            <a:picLocks noChangeAspect="1"/>
          </p:cNvPicPr>
          <p:nvPr/>
        </p:nvPicPr>
        <p:blipFill>
          <a:blip r:embed="rId2"/>
          <a:stretch>
            <a:fillRect/>
          </a:stretch>
        </p:blipFill>
        <p:spPr>
          <a:xfrm>
            <a:off x="5262446" y="3752850"/>
            <a:ext cx="5972175" cy="3105150"/>
          </a:xfrm>
          <a:prstGeom prst="rect">
            <a:avLst/>
          </a:prstGeom>
        </p:spPr>
      </p:pic>
      <p:sp>
        <p:nvSpPr>
          <p:cNvPr id="8" name="Oval 7">
            <a:extLst>
              <a:ext uri="{FF2B5EF4-FFF2-40B4-BE49-F238E27FC236}">
                <a16:creationId xmlns:a16="http://schemas.microsoft.com/office/drawing/2014/main" id="{7F88B151-C7F6-413A-8CDE-CFCA15A26DFA}"/>
              </a:ext>
            </a:extLst>
          </p:cNvPr>
          <p:cNvSpPr/>
          <p:nvPr/>
        </p:nvSpPr>
        <p:spPr>
          <a:xfrm>
            <a:off x="5612235" y="3934437"/>
            <a:ext cx="4462943" cy="30200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B15D934C-3A90-433E-AF5E-4A0DF79BB532}"/>
              </a:ext>
            </a:extLst>
          </p:cNvPr>
          <p:cNvSpPr/>
          <p:nvPr/>
        </p:nvSpPr>
        <p:spPr>
          <a:xfrm>
            <a:off x="5487799" y="5884747"/>
            <a:ext cx="4587379" cy="30200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Arrow Connector 10">
            <a:extLst>
              <a:ext uri="{FF2B5EF4-FFF2-40B4-BE49-F238E27FC236}">
                <a16:creationId xmlns:a16="http://schemas.microsoft.com/office/drawing/2014/main" id="{1A4141D1-4591-4048-B252-5E266194BAE3}"/>
              </a:ext>
            </a:extLst>
          </p:cNvPr>
          <p:cNvCxnSpPr/>
          <p:nvPr/>
        </p:nvCxnSpPr>
        <p:spPr>
          <a:xfrm>
            <a:off x="7013196" y="4236440"/>
            <a:ext cx="0" cy="1648307"/>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1CA5CAEE-DDA1-4B27-AE72-919D37126207}"/>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12" name="Picture 11" descr="Text&#10;&#10;Description automatically generated">
            <a:extLst>
              <a:ext uri="{FF2B5EF4-FFF2-40B4-BE49-F238E27FC236}">
                <a16:creationId xmlns:a16="http://schemas.microsoft.com/office/drawing/2014/main" id="{C98927FC-382B-4084-B84B-C98ED6EE5DAA}"/>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40647033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8ED02-34D3-4272-96E6-E5DC2EB7B200}"/>
              </a:ext>
            </a:extLst>
          </p:cNvPr>
          <p:cNvSpPr>
            <a:spLocks noGrp="1"/>
          </p:cNvSpPr>
          <p:nvPr>
            <p:ph type="title"/>
          </p:nvPr>
        </p:nvSpPr>
        <p:spPr/>
        <p:txBody>
          <a:bodyPr/>
          <a:lstStyle/>
          <a:p>
            <a:r>
              <a:rPr lang="en-US" sz="2400" dirty="0"/>
              <a:t>Intro to Quote Writer</a:t>
            </a:r>
            <a:endParaRPr lang="en-US" dirty="0"/>
          </a:p>
        </p:txBody>
      </p:sp>
      <p:sp>
        <p:nvSpPr>
          <p:cNvPr id="4" name="Content Placeholder 2">
            <a:extLst>
              <a:ext uri="{FF2B5EF4-FFF2-40B4-BE49-F238E27FC236}">
                <a16:creationId xmlns:a16="http://schemas.microsoft.com/office/drawing/2014/main" id="{9E5E510D-C5EF-469A-9421-FBEF904D9EE4}"/>
              </a:ext>
            </a:extLst>
          </p:cNvPr>
          <p:cNvSpPr>
            <a:spLocks noGrp="1"/>
          </p:cNvSpPr>
          <p:nvPr>
            <p:ph idx="1"/>
          </p:nvPr>
        </p:nvSpPr>
        <p:spPr>
          <a:xfrm>
            <a:off x="838200" y="1688226"/>
            <a:ext cx="10515600" cy="4841364"/>
          </a:xfrm>
        </p:spPr>
        <p:txBody>
          <a:bodyPr/>
          <a:lstStyle/>
          <a:p>
            <a:r>
              <a:rPr lang="en-US" sz="2800" u="sng" dirty="0"/>
              <a:t>A LOOK BEHIND THE CURTAIN</a:t>
            </a:r>
          </a:p>
          <a:p>
            <a:r>
              <a:rPr lang="en-US" sz="2800" dirty="0"/>
              <a:t>Why should you follow these steps first?</a:t>
            </a:r>
          </a:p>
          <a:p>
            <a:endParaRPr lang="en-US" sz="2800" dirty="0"/>
          </a:p>
          <a:p>
            <a:endParaRPr lang="en-US" sz="2800" dirty="0"/>
          </a:p>
          <a:p>
            <a:endParaRPr lang="en-US" sz="2800" dirty="0"/>
          </a:p>
          <a:p>
            <a:endParaRPr lang="en-US" sz="2800" dirty="0"/>
          </a:p>
          <a:p>
            <a:endParaRPr lang="en-US" sz="2800" dirty="0"/>
          </a:p>
          <a:p>
            <a:endParaRPr lang="en-US" sz="2800" dirty="0"/>
          </a:p>
          <a:p>
            <a:r>
              <a:rPr lang="en-US" sz="2800" dirty="0"/>
              <a:t>If I had gone though and completely customized the body, and THEN remembered it was a 102” wide body, QW will “reset” all of these items when I go back and update the body to 102” wide</a:t>
            </a:r>
          </a:p>
          <a:p>
            <a:endParaRPr lang="en-US" sz="2800" dirty="0"/>
          </a:p>
        </p:txBody>
      </p:sp>
      <p:pic>
        <p:nvPicPr>
          <p:cNvPr id="6" name="Picture 5">
            <a:extLst>
              <a:ext uri="{FF2B5EF4-FFF2-40B4-BE49-F238E27FC236}">
                <a16:creationId xmlns:a16="http://schemas.microsoft.com/office/drawing/2014/main" id="{0F50CA74-4251-4ED2-83AC-CDE5E14A2EFC}"/>
              </a:ext>
            </a:extLst>
          </p:cNvPr>
          <p:cNvPicPr>
            <a:picLocks noChangeAspect="1"/>
          </p:cNvPicPr>
          <p:nvPr/>
        </p:nvPicPr>
        <p:blipFill>
          <a:blip r:embed="rId2"/>
          <a:stretch>
            <a:fillRect/>
          </a:stretch>
        </p:blipFill>
        <p:spPr>
          <a:xfrm>
            <a:off x="1390650" y="2889963"/>
            <a:ext cx="9410700" cy="2638425"/>
          </a:xfrm>
          <a:prstGeom prst="rect">
            <a:avLst/>
          </a:prstGeom>
        </p:spPr>
      </p:pic>
      <p:sp>
        <p:nvSpPr>
          <p:cNvPr id="7" name="Oval 6">
            <a:extLst>
              <a:ext uri="{FF2B5EF4-FFF2-40B4-BE49-F238E27FC236}">
                <a16:creationId xmlns:a16="http://schemas.microsoft.com/office/drawing/2014/main" id="{3FB2EA0D-517E-47EC-AA5A-DD0AE64DA11D}"/>
              </a:ext>
            </a:extLst>
          </p:cNvPr>
          <p:cNvSpPr/>
          <p:nvPr/>
        </p:nvSpPr>
        <p:spPr>
          <a:xfrm>
            <a:off x="1348705" y="3477236"/>
            <a:ext cx="278759" cy="24328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Arrow Connector 11">
            <a:extLst>
              <a:ext uri="{FF2B5EF4-FFF2-40B4-BE49-F238E27FC236}">
                <a16:creationId xmlns:a16="http://schemas.microsoft.com/office/drawing/2014/main" id="{F97ADC40-23D2-4030-9FDE-A34BFCE1873A}"/>
              </a:ext>
            </a:extLst>
          </p:cNvPr>
          <p:cNvCxnSpPr>
            <a:cxnSpLocks/>
            <a:stCxn id="7" idx="6"/>
          </p:cNvCxnSpPr>
          <p:nvPr/>
        </p:nvCxnSpPr>
        <p:spPr>
          <a:xfrm flipV="1">
            <a:off x="1627464" y="3380764"/>
            <a:ext cx="6165908" cy="21811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ABAEB2C3-BCD4-4114-BBEF-EA6FFFE11B13}"/>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9" name="Picture 8" descr="Text&#10;&#10;Description automatically generated">
            <a:extLst>
              <a:ext uri="{FF2B5EF4-FFF2-40B4-BE49-F238E27FC236}">
                <a16:creationId xmlns:a16="http://schemas.microsoft.com/office/drawing/2014/main" id="{39D33773-D2FD-4F7F-A197-AD3B316D3F45}"/>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16699879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EDF14-A45D-4A48-B51F-AA681BF9DC83}"/>
              </a:ext>
            </a:extLst>
          </p:cNvPr>
          <p:cNvSpPr>
            <a:spLocks noGrp="1"/>
          </p:cNvSpPr>
          <p:nvPr>
            <p:ph type="title"/>
          </p:nvPr>
        </p:nvSpPr>
        <p:spPr/>
        <p:txBody>
          <a:bodyPr/>
          <a:lstStyle/>
          <a:p>
            <a:r>
              <a:rPr lang="en-US" sz="2400" dirty="0"/>
              <a:t>Intro to Quote Writer</a:t>
            </a:r>
            <a:endParaRPr lang="en-US" dirty="0"/>
          </a:p>
        </p:txBody>
      </p:sp>
      <p:sp>
        <p:nvSpPr>
          <p:cNvPr id="4" name="Content Placeholder 2">
            <a:extLst>
              <a:ext uri="{FF2B5EF4-FFF2-40B4-BE49-F238E27FC236}">
                <a16:creationId xmlns:a16="http://schemas.microsoft.com/office/drawing/2014/main" id="{E4A9BCED-E05B-47BB-A247-1C869E6C4586}"/>
              </a:ext>
            </a:extLst>
          </p:cNvPr>
          <p:cNvSpPr txBox="1">
            <a:spLocks noGrp="1"/>
          </p:cNvSpPr>
          <p:nvPr>
            <p:ph idx="1"/>
          </p:nvPr>
        </p:nvSpPr>
        <p:spPr>
          <a:xfrm>
            <a:off x="838200" y="1825625"/>
            <a:ext cx="10515600"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3200" u="sng" dirty="0"/>
              <a:t>FOUR BASIC FUNCTIONS IN QUOTE WRITER</a:t>
            </a:r>
          </a:p>
          <a:p>
            <a:pPr algn="ctr"/>
            <a:r>
              <a:rPr lang="en-US" sz="3200" dirty="0"/>
              <a:t>2. Add Boxes</a:t>
            </a:r>
          </a:p>
          <a:p>
            <a:r>
              <a:rPr lang="en-US" dirty="0"/>
              <a:t>There are item in QW which are going to require you to make a selection, such as: 12-Volt accessories, MIV Valves, Body Doors, Body Door Accessories, Compartment Accessories, etc. They can be found at the Add Boxes.  </a:t>
            </a:r>
          </a:p>
          <a:p>
            <a:endParaRPr lang="en-US" dirty="0"/>
          </a:p>
          <a:p>
            <a:endParaRPr lang="en-US" dirty="0"/>
          </a:p>
          <a:p>
            <a:endParaRPr lang="en-US" dirty="0"/>
          </a:p>
          <a:p>
            <a:endParaRPr lang="en-US" dirty="0"/>
          </a:p>
          <a:p>
            <a:endParaRPr lang="en-US" dirty="0"/>
          </a:p>
          <a:p>
            <a:r>
              <a:rPr lang="en-US" u="sng" dirty="0"/>
              <a:t>If you do not make a selection, these items will not be included in your quote. </a:t>
            </a:r>
          </a:p>
          <a:p>
            <a:endParaRPr lang="en-US" dirty="0"/>
          </a:p>
        </p:txBody>
      </p:sp>
      <p:pic>
        <p:nvPicPr>
          <p:cNvPr id="7" name="Picture 6">
            <a:extLst>
              <a:ext uri="{FF2B5EF4-FFF2-40B4-BE49-F238E27FC236}">
                <a16:creationId xmlns:a16="http://schemas.microsoft.com/office/drawing/2014/main" id="{77879518-B886-4E3E-BC26-EC27D5E9E96F}"/>
              </a:ext>
            </a:extLst>
          </p:cNvPr>
          <p:cNvPicPr>
            <a:picLocks noChangeAspect="1"/>
          </p:cNvPicPr>
          <p:nvPr/>
        </p:nvPicPr>
        <p:blipFill rotWithShape="1">
          <a:blip r:embed="rId2"/>
          <a:srcRect l="13907"/>
          <a:stretch/>
        </p:blipFill>
        <p:spPr>
          <a:xfrm>
            <a:off x="5584748" y="3819557"/>
            <a:ext cx="1105989" cy="1459831"/>
          </a:xfrm>
          <a:prstGeom prst="rect">
            <a:avLst/>
          </a:prstGeom>
        </p:spPr>
      </p:pic>
      <p:pic>
        <p:nvPicPr>
          <p:cNvPr id="5" name="Picture 4">
            <a:extLst>
              <a:ext uri="{FF2B5EF4-FFF2-40B4-BE49-F238E27FC236}">
                <a16:creationId xmlns:a16="http://schemas.microsoft.com/office/drawing/2014/main" id="{C1122470-E580-41F0-BDD5-A37A980A00EB}"/>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6" name="Picture 5" descr="Text&#10;&#10;Description automatically generated">
            <a:extLst>
              <a:ext uri="{FF2B5EF4-FFF2-40B4-BE49-F238E27FC236}">
                <a16:creationId xmlns:a16="http://schemas.microsoft.com/office/drawing/2014/main" id="{DB09CB1D-CA19-42DA-945D-90BF0855B9E8}"/>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22772216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EDF14-A45D-4A48-B51F-AA681BF9DC83}"/>
              </a:ext>
            </a:extLst>
          </p:cNvPr>
          <p:cNvSpPr>
            <a:spLocks noGrp="1"/>
          </p:cNvSpPr>
          <p:nvPr>
            <p:ph type="title"/>
          </p:nvPr>
        </p:nvSpPr>
        <p:spPr/>
        <p:txBody>
          <a:bodyPr/>
          <a:lstStyle/>
          <a:p>
            <a:r>
              <a:rPr lang="en-US" sz="2400" dirty="0"/>
              <a:t>Intro to Quote Writer</a:t>
            </a:r>
            <a:endParaRPr lang="en-US" dirty="0"/>
          </a:p>
        </p:txBody>
      </p:sp>
      <p:sp>
        <p:nvSpPr>
          <p:cNvPr id="4" name="Content Placeholder 2">
            <a:extLst>
              <a:ext uri="{FF2B5EF4-FFF2-40B4-BE49-F238E27FC236}">
                <a16:creationId xmlns:a16="http://schemas.microsoft.com/office/drawing/2014/main" id="{E4A9BCED-E05B-47BB-A247-1C869E6C4586}"/>
              </a:ext>
            </a:extLst>
          </p:cNvPr>
          <p:cNvSpPr txBox="1">
            <a:spLocks noGrp="1"/>
          </p:cNvSpPr>
          <p:nvPr>
            <p:ph idx="1"/>
          </p:nvPr>
        </p:nvSpPr>
        <p:spPr>
          <a:xfrm>
            <a:off x="838200" y="1825625"/>
            <a:ext cx="10515600"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3200" u="sng" dirty="0"/>
              <a:t>FOUR BASIC FUNCTIONS IN QUOTE WRITER</a:t>
            </a:r>
          </a:p>
          <a:p>
            <a:pPr algn="ctr"/>
            <a:r>
              <a:rPr lang="en-US" sz="3200" dirty="0"/>
              <a:t>2. Add Boxes</a:t>
            </a:r>
          </a:p>
          <a:p>
            <a:r>
              <a:rPr lang="en-US" dirty="0"/>
              <a:t>There are item in QW which are going to require you to make a selection, such as: 12-Volt accessories, MIV Valves, Body Doors, Body Door Accessories, Compartment Accessories, etc. They can be found at the Add Boxes.  All you have to do is Left Click on the Plus Sign. </a:t>
            </a:r>
          </a:p>
          <a:p>
            <a:endParaRPr lang="en-US" dirty="0"/>
          </a:p>
          <a:p>
            <a:endParaRPr lang="en-US" dirty="0"/>
          </a:p>
          <a:p>
            <a:endParaRPr lang="en-US" dirty="0"/>
          </a:p>
          <a:p>
            <a:endParaRPr lang="en-US" dirty="0"/>
          </a:p>
          <a:p>
            <a:endParaRPr lang="en-US" dirty="0"/>
          </a:p>
          <a:p>
            <a:r>
              <a:rPr lang="en-US" u="sng" dirty="0"/>
              <a:t>If you do not make a selection, these items will not be included in your quote. </a:t>
            </a:r>
          </a:p>
          <a:p>
            <a:endParaRPr lang="en-US" dirty="0"/>
          </a:p>
        </p:txBody>
      </p:sp>
      <p:pic>
        <p:nvPicPr>
          <p:cNvPr id="7" name="Picture 6">
            <a:extLst>
              <a:ext uri="{FF2B5EF4-FFF2-40B4-BE49-F238E27FC236}">
                <a16:creationId xmlns:a16="http://schemas.microsoft.com/office/drawing/2014/main" id="{77879518-B886-4E3E-BC26-EC27D5E9E96F}"/>
              </a:ext>
            </a:extLst>
          </p:cNvPr>
          <p:cNvPicPr>
            <a:picLocks noChangeAspect="1"/>
          </p:cNvPicPr>
          <p:nvPr/>
        </p:nvPicPr>
        <p:blipFill rotWithShape="1">
          <a:blip r:embed="rId2"/>
          <a:srcRect l="13907"/>
          <a:stretch/>
        </p:blipFill>
        <p:spPr>
          <a:xfrm>
            <a:off x="5584748" y="3819557"/>
            <a:ext cx="1105989" cy="1459831"/>
          </a:xfrm>
          <a:prstGeom prst="rect">
            <a:avLst/>
          </a:prstGeom>
        </p:spPr>
      </p:pic>
      <p:pic>
        <p:nvPicPr>
          <p:cNvPr id="5" name="Picture 4">
            <a:extLst>
              <a:ext uri="{FF2B5EF4-FFF2-40B4-BE49-F238E27FC236}">
                <a16:creationId xmlns:a16="http://schemas.microsoft.com/office/drawing/2014/main" id="{61B122E1-CBE3-427F-B2F9-ED790071DB6E}"/>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6" name="Picture 5" descr="Text&#10;&#10;Description automatically generated">
            <a:extLst>
              <a:ext uri="{FF2B5EF4-FFF2-40B4-BE49-F238E27FC236}">
                <a16:creationId xmlns:a16="http://schemas.microsoft.com/office/drawing/2014/main" id="{FA803C67-4FEE-451C-8CB0-145815D04040}"/>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36193784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EDF14-A45D-4A48-B51F-AA681BF9DC83}"/>
              </a:ext>
            </a:extLst>
          </p:cNvPr>
          <p:cNvSpPr>
            <a:spLocks noGrp="1"/>
          </p:cNvSpPr>
          <p:nvPr>
            <p:ph type="title"/>
          </p:nvPr>
        </p:nvSpPr>
        <p:spPr/>
        <p:txBody>
          <a:bodyPr/>
          <a:lstStyle/>
          <a:p>
            <a:r>
              <a:rPr lang="en-US" sz="2400" dirty="0"/>
              <a:t>Intro to Quote Writer</a:t>
            </a:r>
            <a:endParaRPr lang="en-US" dirty="0"/>
          </a:p>
        </p:txBody>
      </p:sp>
      <p:sp>
        <p:nvSpPr>
          <p:cNvPr id="4" name="Content Placeholder 2">
            <a:extLst>
              <a:ext uri="{FF2B5EF4-FFF2-40B4-BE49-F238E27FC236}">
                <a16:creationId xmlns:a16="http://schemas.microsoft.com/office/drawing/2014/main" id="{E4A9BCED-E05B-47BB-A247-1C869E6C4586}"/>
              </a:ext>
            </a:extLst>
          </p:cNvPr>
          <p:cNvSpPr txBox="1">
            <a:spLocks noGrp="1"/>
          </p:cNvSpPr>
          <p:nvPr>
            <p:ph idx="1"/>
          </p:nvPr>
        </p:nvSpPr>
        <p:spPr>
          <a:xfrm>
            <a:off x="838200" y="1825625"/>
            <a:ext cx="10515600"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3200" u="sng" dirty="0"/>
              <a:t>FOUR BASIC FUNCTIONS IN QUOTE WRITER</a:t>
            </a:r>
          </a:p>
          <a:p>
            <a:pPr algn="ctr"/>
            <a:r>
              <a:rPr lang="en-US" sz="3200" dirty="0"/>
              <a:t>2. Add Boxes</a:t>
            </a:r>
          </a:p>
          <a:p>
            <a:r>
              <a:rPr lang="en-US" dirty="0"/>
              <a:t>Example: Body Doors</a:t>
            </a:r>
          </a:p>
          <a:p>
            <a:endParaRPr lang="en-US" dirty="0"/>
          </a:p>
          <a:p>
            <a:endParaRPr lang="en-US" dirty="0"/>
          </a:p>
          <a:p>
            <a:endParaRPr lang="en-US" dirty="0"/>
          </a:p>
          <a:p>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065E5D5E-AA15-4B01-B8E5-ADA4AADC4B31}"/>
              </a:ext>
            </a:extLst>
          </p:cNvPr>
          <p:cNvPicPr>
            <a:picLocks noChangeAspect="1"/>
          </p:cNvPicPr>
          <p:nvPr/>
        </p:nvPicPr>
        <p:blipFill>
          <a:blip r:embed="rId2"/>
          <a:stretch>
            <a:fillRect/>
          </a:stretch>
        </p:blipFill>
        <p:spPr>
          <a:xfrm>
            <a:off x="395171" y="3428999"/>
            <a:ext cx="11423558" cy="2912423"/>
          </a:xfrm>
          <a:prstGeom prst="rect">
            <a:avLst/>
          </a:prstGeom>
        </p:spPr>
      </p:pic>
      <p:sp>
        <p:nvSpPr>
          <p:cNvPr id="6" name="Oval 5">
            <a:extLst>
              <a:ext uri="{FF2B5EF4-FFF2-40B4-BE49-F238E27FC236}">
                <a16:creationId xmlns:a16="http://schemas.microsoft.com/office/drawing/2014/main" id="{158DB04C-5D04-4185-9ACE-C9A2A3C13147}"/>
              </a:ext>
            </a:extLst>
          </p:cNvPr>
          <p:cNvSpPr/>
          <p:nvPr/>
        </p:nvSpPr>
        <p:spPr>
          <a:xfrm>
            <a:off x="249382" y="5854535"/>
            <a:ext cx="439387" cy="32242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Arrow Connector 8">
            <a:extLst>
              <a:ext uri="{FF2B5EF4-FFF2-40B4-BE49-F238E27FC236}">
                <a16:creationId xmlns:a16="http://schemas.microsoft.com/office/drawing/2014/main" id="{E8E5CF91-0BBF-4B99-A3D0-8C8D3C3E08DE}"/>
              </a:ext>
            </a:extLst>
          </p:cNvPr>
          <p:cNvCxnSpPr>
            <a:stCxn id="6" idx="6"/>
          </p:cNvCxnSpPr>
          <p:nvPr/>
        </p:nvCxnSpPr>
        <p:spPr>
          <a:xfrm flipV="1">
            <a:off x="688769" y="4441371"/>
            <a:ext cx="7457704" cy="157437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0D9C697-BA07-4DBF-AE53-C52B323658AD}"/>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8" name="Picture 7" descr="Text&#10;&#10;Description automatically generated">
            <a:extLst>
              <a:ext uri="{FF2B5EF4-FFF2-40B4-BE49-F238E27FC236}">
                <a16:creationId xmlns:a16="http://schemas.microsoft.com/office/drawing/2014/main" id="{C3402C8D-BEB7-4562-9E5B-619810C57688}"/>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21069047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EDF14-A45D-4A48-B51F-AA681BF9DC83}"/>
              </a:ext>
            </a:extLst>
          </p:cNvPr>
          <p:cNvSpPr>
            <a:spLocks noGrp="1"/>
          </p:cNvSpPr>
          <p:nvPr>
            <p:ph type="title"/>
          </p:nvPr>
        </p:nvSpPr>
        <p:spPr/>
        <p:txBody>
          <a:bodyPr/>
          <a:lstStyle/>
          <a:p>
            <a:r>
              <a:rPr lang="en-US" sz="2400" dirty="0"/>
              <a:t>Intro to Quote Writer</a:t>
            </a:r>
            <a:endParaRPr lang="en-US" dirty="0"/>
          </a:p>
        </p:txBody>
      </p:sp>
      <p:sp>
        <p:nvSpPr>
          <p:cNvPr id="4" name="Content Placeholder 2">
            <a:extLst>
              <a:ext uri="{FF2B5EF4-FFF2-40B4-BE49-F238E27FC236}">
                <a16:creationId xmlns:a16="http://schemas.microsoft.com/office/drawing/2014/main" id="{E4A9BCED-E05B-47BB-A247-1C869E6C4586}"/>
              </a:ext>
            </a:extLst>
          </p:cNvPr>
          <p:cNvSpPr txBox="1">
            <a:spLocks noGrp="1"/>
          </p:cNvSpPr>
          <p:nvPr>
            <p:ph idx="1"/>
          </p:nvPr>
        </p:nvSpPr>
        <p:spPr>
          <a:xfrm>
            <a:off x="838200" y="1825625"/>
            <a:ext cx="10515600"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3200" u="sng" dirty="0"/>
              <a:t>FOUR BASIC FUNCTIONS IN QUOTE WRITER</a:t>
            </a:r>
          </a:p>
          <a:p>
            <a:pPr algn="ctr"/>
            <a:r>
              <a:rPr lang="en-US" sz="3200" dirty="0"/>
              <a:t>2. Add Boxes</a:t>
            </a:r>
          </a:p>
          <a:p>
            <a:r>
              <a:rPr lang="en-US" dirty="0"/>
              <a:t>Example: Door Options</a:t>
            </a:r>
          </a:p>
          <a:p>
            <a:endParaRPr lang="en-US" dirty="0"/>
          </a:p>
          <a:p>
            <a:endParaRPr lang="en-US" dirty="0"/>
          </a:p>
          <a:p>
            <a:endParaRPr lang="en-US" dirty="0"/>
          </a:p>
          <a:p>
            <a:endParaRPr lang="en-US" dirty="0"/>
          </a:p>
          <a:p>
            <a:endParaRPr lang="en-US" dirty="0"/>
          </a:p>
          <a:p>
            <a:endParaRPr lang="en-US" dirty="0"/>
          </a:p>
          <a:p>
            <a:endParaRPr lang="en-US" dirty="0"/>
          </a:p>
        </p:txBody>
      </p:sp>
      <p:pic>
        <p:nvPicPr>
          <p:cNvPr id="7" name="Picture 6">
            <a:extLst>
              <a:ext uri="{FF2B5EF4-FFF2-40B4-BE49-F238E27FC236}">
                <a16:creationId xmlns:a16="http://schemas.microsoft.com/office/drawing/2014/main" id="{F4CC8129-62EB-4018-95F0-416F2B1A9C04}"/>
              </a:ext>
            </a:extLst>
          </p:cNvPr>
          <p:cNvPicPr>
            <a:picLocks noChangeAspect="1"/>
          </p:cNvPicPr>
          <p:nvPr/>
        </p:nvPicPr>
        <p:blipFill>
          <a:blip r:embed="rId2"/>
          <a:stretch>
            <a:fillRect/>
          </a:stretch>
        </p:blipFill>
        <p:spPr>
          <a:xfrm>
            <a:off x="249382" y="3452912"/>
            <a:ext cx="11604217" cy="2724051"/>
          </a:xfrm>
          <a:prstGeom prst="rect">
            <a:avLst/>
          </a:prstGeom>
        </p:spPr>
      </p:pic>
      <p:sp>
        <p:nvSpPr>
          <p:cNvPr id="6" name="Oval 5">
            <a:extLst>
              <a:ext uri="{FF2B5EF4-FFF2-40B4-BE49-F238E27FC236}">
                <a16:creationId xmlns:a16="http://schemas.microsoft.com/office/drawing/2014/main" id="{158DB04C-5D04-4185-9ACE-C9A2A3C13147}"/>
              </a:ext>
            </a:extLst>
          </p:cNvPr>
          <p:cNvSpPr/>
          <p:nvPr/>
        </p:nvSpPr>
        <p:spPr>
          <a:xfrm>
            <a:off x="118707" y="5520232"/>
            <a:ext cx="439387" cy="32242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Arrow Connector 8">
            <a:extLst>
              <a:ext uri="{FF2B5EF4-FFF2-40B4-BE49-F238E27FC236}">
                <a16:creationId xmlns:a16="http://schemas.microsoft.com/office/drawing/2014/main" id="{E8E5CF91-0BBF-4B99-A3D0-8C8D3C3E08DE}"/>
              </a:ext>
            </a:extLst>
          </p:cNvPr>
          <p:cNvCxnSpPr>
            <a:cxnSpLocks/>
            <a:stCxn id="6" idx="6"/>
          </p:cNvCxnSpPr>
          <p:nvPr/>
        </p:nvCxnSpPr>
        <p:spPr>
          <a:xfrm flipV="1">
            <a:off x="558094" y="4191990"/>
            <a:ext cx="7576503" cy="148945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45E42ED-81B1-4A0A-BB1A-9204CDB1218A}"/>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10" name="Picture 9" descr="Text&#10;&#10;Description automatically generated">
            <a:extLst>
              <a:ext uri="{FF2B5EF4-FFF2-40B4-BE49-F238E27FC236}">
                <a16:creationId xmlns:a16="http://schemas.microsoft.com/office/drawing/2014/main" id="{1AE42F45-0412-492B-98E0-03391557A9E1}"/>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30027191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7EED3-C076-4FFB-8C04-7F2720F3EB02}"/>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1DBC67D8-0FA0-498B-95BC-11942D3C5727}"/>
              </a:ext>
            </a:extLst>
          </p:cNvPr>
          <p:cNvSpPr>
            <a:spLocks noGrp="1"/>
          </p:cNvSpPr>
          <p:nvPr>
            <p:ph idx="1"/>
          </p:nvPr>
        </p:nvSpPr>
        <p:spPr>
          <a:xfrm>
            <a:off x="403761" y="1825625"/>
            <a:ext cx="11530939" cy="4351338"/>
          </a:xfrm>
        </p:spPr>
        <p:txBody>
          <a:bodyPr/>
          <a:lstStyle/>
          <a:p>
            <a:pPr algn="ctr"/>
            <a:r>
              <a:rPr lang="en-US" sz="2800" u="sng" dirty="0"/>
              <a:t>FOUR BASIC FUNCTIONS IN QUOTE WRITER</a:t>
            </a:r>
          </a:p>
          <a:p>
            <a:pPr algn="ctr"/>
            <a:r>
              <a:rPr lang="en-US" sz="2800" dirty="0"/>
              <a:t>3. User Defined Parts</a:t>
            </a:r>
          </a:p>
          <a:p>
            <a:r>
              <a:rPr lang="en-US" sz="2800" dirty="0"/>
              <a:t>Use this to modify an existing part or to add items that aren’t in QW</a:t>
            </a:r>
          </a:p>
          <a:p>
            <a:endParaRPr lang="en-US" sz="2800" dirty="0"/>
          </a:p>
          <a:p>
            <a:r>
              <a:rPr lang="en-US" sz="2800" dirty="0"/>
              <a:t>Example: Changing Light Head Colors</a:t>
            </a:r>
          </a:p>
          <a:p>
            <a:endParaRPr lang="en-US" sz="2800" dirty="0"/>
          </a:p>
          <a:p>
            <a:endParaRPr lang="en-US" sz="2800" dirty="0"/>
          </a:p>
          <a:p>
            <a:endParaRPr lang="en-US" sz="2800" dirty="0"/>
          </a:p>
          <a:p>
            <a:endParaRPr lang="en-US" sz="2800" dirty="0"/>
          </a:p>
          <a:p>
            <a:r>
              <a:rPr lang="en-US" sz="2800" dirty="0"/>
              <a:t>I.e. – My customer want Red/White Split front warning lights, not Red/Blue</a:t>
            </a:r>
          </a:p>
          <a:p>
            <a:endParaRPr lang="en-US" sz="2800" dirty="0"/>
          </a:p>
          <a:p>
            <a:endParaRPr lang="en-US" dirty="0"/>
          </a:p>
        </p:txBody>
      </p:sp>
      <p:pic>
        <p:nvPicPr>
          <p:cNvPr id="8" name="Picture 7">
            <a:extLst>
              <a:ext uri="{FF2B5EF4-FFF2-40B4-BE49-F238E27FC236}">
                <a16:creationId xmlns:a16="http://schemas.microsoft.com/office/drawing/2014/main" id="{20E5665D-E1C9-40DF-9FC5-9352562AB11C}"/>
              </a:ext>
            </a:extLst>
          </p:cNvPr>
          <p:cNvPicPr>
            <a:picLocks noChangeAspect="1"/>
          </p:cNvPicPr>
          <p:nvPr/>
        </p:nvPicPr>
        <p:blipFill>
          <a:blip r:embed="rId2"/>
          <a:stretch>
            <a:fillRect/>
          </a:stretch>
        </p:blipFill>
        <p:spPr>
          <a:xfrm>
            <a:off x="2209800" y="4233863"/>
            <a:ext cx="7315200" cy="1943100"/>
          </a:xfrm>
          <a:prstGeom prst="rect">
            <a:avLst/>
          </a:prstGeom>
        </p:spPr>
      </p:pic>
      <p:pic>
        <p:nvPicPr>
          <p:cNvPr id="5" name="Picture 4">
            <a:extLst>
              <a:ext uri="{FF2B5EF4-FFF2-40B4-BE49-F238E27FC236}">
                <a16:creationId xmlns:a16="http://schemas.microsoft.com/office/drawing/2014/main" id="{4D1C142D-42EF-4787-AE55-78ADD46CA870}"/>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6" name="Picture 5" descr="Text&#10;&#10;Description automatically generated">
            <a:extLst>
              <a:ext uri="{FF2B5EF4-FFF2-40B4-BE49-F238E27FC236}">
                <a16:creationId xmlns:a16="http://schemas.microsoft.com/office/drawing/2014/main" id="{B3F6B60C-A417-4DDE-AD3D-B61735BDAAFD}"/>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37293509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B8EFB-3DB7-4732-960F-65625A05B9AA}"/>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7A14EB17-061F-4E77-9001-EF275D8225D4}"/>
              </a:ext>
            </a:extLst>
          </p:cNvPr>
          <p:cNvSpPr>
            <a:spLocks noGrp="1"/>
          </p:cNvSpPr>
          <p:nvPr>
            <p:ph idx="1"/>
          </p:nvPr>
        </p:nvSpPr>
        <p:spPr/>
        <p:txBody>
          <a:bodyPr/>
          <a:lstStyle/>
          <a:p>
            <a:pPr algn="ctr"/>
            <a:r>
              <a:rPr lang="en-US" sz="2400" u="sng" dirty="0"/>
              <a:t>FOUR BASIC FUNCTIONS IN QUOTE WRITER</a:t>
            </a:r>
          </a:p>
          <a:p>
            <a:pPr algn="ctr"/>
            <a:r>
              <a:rPr lang="en-US" sz="2400" dirty="0"/>
              <a:t>3. User Defined Parts</a:t>
            </a:r>
          </a:p>
          <a:p>
            <a:r>
              <a:rPr lang="en-US" sz="2800" dirty="0"/>
              <a:t>How to “User Define” an existing part</a:t>
            </a:r>
          </a:p>
          <a:p>
            <a:endParaRPr lang="en-US" dirty="0"/>
          </a:p>
          <a:p>
            <a:r>
              <a:rPr lang="en-US" dirty="0"/>
              <a:t>Step 1: Right click on the part numbers</a:t>
            </a:r>
          </a:p>
          <a:p>
            <a:r>
              <a:rPr lang="en-US" dirty="0"/>
              <a:t>Step 2: Scroll Up in the Ribbon to “Copy To”</a:t>
            </a:r>
          </a:p>
          <a:p>
            <a:r>
              <a:rPr lang="en-US" dirty="0"/>
              <a:t>Step 3: Scroll Over in the Ribbon to “User Defined” and Left Click.</a:t>
            </a:r>
          </a:p>
        </p:txBody>
      </p:sp>
      <p:pic>
        <p:nvPicPr>
          <p:cNvPr id="6" name="Picture 5">
            <a:extLst>
              <a:ext uri="{FF2B5EF4-FFF2-40B4-BE49-F238E27FC236}">
                <a16:creationId xmlns:a16="http://schemas.microsoft.com/office/drawing/2014/main" id="{8FA64005-78DF-4BDE-917D-BAA45940C2F9}"/>
              </a:ext>
            </a:extLst>
          </p:cNvPr>
          <p:cNvPicPr>
            <a:picLocks noChangeAspect="1"/>
          </p:cNvPicPr>
          <p:nvPr/>
        </p:nvPicPr>
        <p:blipFill rotWithShape="1">
          <a:blip r:embed="rId2"/>
          <a:srcRect l="68201" t="44000" r="14125" b="35333"/>
          <a:stretch/>
        </p:blipFill>
        <p:spPr>
          <a:xfrm>
            <a:off x="1671752" y="4640069"/>
            <a:ext cx="9244736" cy="2026920"/>
          </a:xfrm>
          <a:prstGeom prst="rect">
            <a:avLst/>
          </a:prstGeom>
        </p:spPr>
      </p:pic>
      <p:pic>
        <p:nvPicPr>
          <p:cNvPr id="5" name="Picture 4">
            <a:extLst>
              <a:ext uri="{FF2B5EF4-FFF2-40B4-BE49-F238E27FC236}">
                <a16:creationId xmlns:a16="http://schemas.microsoft.com/office/drawing/2014/main" id="{5A84C8DC-2D4C-474D-8190-87E7AFB56B83}"/>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98616A56-B7DD-49E4-8656-B0626F8FF8B9}"/>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27662353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3D83-A86E-42CC-B4AA-DCC3CAE5071E}"/>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F205FF9F-D30D-4D67-A70F-9EDD7C3D6E83}"/>
              </a:ext>
            </a:extLst>
          </p:cNvPr>
          <p:cNvSpPr>
            <a:spLocks noGrp="1"/>
          </p:cNvSpPr>
          <p:nvPr>
            <p:ph idx="1"/>
          </p:nvPr>
        </p:nvSpPr>
        <p:spPr/>
        <p:txBody>
          <a:bodyPr/>
          <a:lstStyle/>
          <a:p>
            <a:pPr algn="ctr"/>
            <a:r>
              <a:rPr lang="en-US" sz="2800" u="sng" dirty="0"/>
              <a:t>FOUR BASIC FUNCTIONS IN QUOTE WRITER</a:t>
            </a:r>
          </a:p>
          <a:p>
            <a:pPr algn="ctr"/>
            <a:r>
              <a:rPr lang="en-US" sz="2800" dirty="0"/>
              <a:t>3. User Defined Parts</a:t>
            </a:r>
          </a:p>
          <a:p>
            <a:r>
              <a:rPr lang="en-US" sz="2800" dirty="0"/>
              <a:t>How to “User Define” an existing part</a:t>
            </a:r>
          </a:p>
          <a:p>
            <a:endParaRPr lang="en-US" dirty="0"/>
          </a:p>
          <a:p>
            <a:r>
              <a:rPr lang="en-US" dirty="0"/>
              <a:t>This will duplicate that part number.  The second part number will be RED in color.  </a:t>
            </a:r>
          </a:p>
        </p:txBody>
      </p:sp>
      <p:pic>
        <p:nvPicPr>
          <p:cNvPr id="8" name="Picture 7">
            <a:extLst>
              <a:ext uri="{FF2B5EF4-FFF2-40B4-BE49-F238E27FC236}">
                <a16:creationId xmlns:a16="http://schemas.microsoft.com/office/drawing/2014/main" id="{7C49E27F-DFF3-4866-80C5-CF119A5C6E1F}"/>
              </a:ext>
            </a:extLst>
          </p:cNvPr>
          <p:cNvPicPr>
            <a:picLocks noChangeAspect="1"/>
          </p:cNvPicPr>
          <p:nvPr/>
        </p:nvPicPr>
        <p:blipFill>
          <a:blip r:embed="rId2"/>
          <a:stretch>
            <a:fillRect/>
          </a:stretch>
        </p:blipFill>
        <p:spPr>
          <a:xfrm>
            <a:off x="1490724" y="4001294"/>
            <a:ext cx="9210552" cy="2506186"/>
          </a:xfrm>
          <a:prstGeom prst="rect">
            <a:avLst/>
          </a:prstGeom>
        </p:spPr>
      </p:pic>
      <p:pic>
        <p:nvPicPr>
          <p:cNvPr id="5" name="Picture 4">
            <a:extLst>
              <a:ext uri="{FF2B5EF4-FFF2-40B4-BE49-F238E27FC236}">
                <a16:creationId xmlns:a16="http://schemas.microsoft.com/office/drawing/2014/main" id="{58120590-9CE5-4F0C-9416-8B92F4A632DC}"/>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6" name="Picture 5" descr="Text&#10;&#10;Description automatically generated">
            <a:extLst>
              <a:ext uri="{FF2B5EF4-FFF2-40B4-BE49-F238E27FC236}">
                <a16:creationId xmlns:a16="http://schemas.microsoft.com/office/drawing/2014/main" id="{9B03B1F4-7DE6-4D6E-AB2B-87F39627263C}"/>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20065582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F76EC-5FCE-4437-AE68-CED073D5C832}"/>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7B743E5A-53CC-46F5-8F86-BA1D28380878}"/>
              </a:ext>
            </a:extLst>
          </p:cNvPr>
          <p:cNvSpPr>
            <a:spLocks noGrp="1"/>
          </p:cNvSpPr>
          <p:nvPr>
            <p:ph idx="1"/>
          </p:nvPr>
        </p:nvSpPr>
        <p:spPr/>
        <p:txBody>
          <a:bodyPr/>
          <a:lstStyle/>
          <a:p>
            <a:pPr algn="ctr"/>
            <a:r>
              <a:rPr lang="en-US" sz="2800" u="sng" dirty="0"/>
              <a:t>FOUR BASIC FUNCTIONS IN QUOTE WRITER</a:t>
            </a:r>
          </a:p>
          <a:p>
            <a:pPr algn="ctr"/>
            <a:r>
              <a:rPr lang="en-US" sz="2800" dirty="0"/>
              <a:t>3. User Defined Parts</a:t>
            </a:r>
          </a:p>
          <a:p>
            <a:r>
              <a:rPr lang="en-US" sz="2400" dirty="0"/>
              <a:t>How to “User Define” an existing part</a:t>
            </a:r>
          </a:p>
          <a:p>
            <a:endParaRPr lang="en-US" dirty="0"/>
          </a:p>
          <a:p>
            <a:r>
              <a:rPr lang="en-US" dirty="0"/>
              <a:t>Next, double click on the Red part number, or press enter when it is highlight, and modify the Long Spec, Header and Shop Note to Reflect the changes</a:t>
            </a:r>
          </a:p>
        </p:txBody>
      </p:sp>
      <p:pic>
        <p:nvPicPr>
          <p:cNvPr id="6" name="Picture 5">
            <a:extLst>
              <a:ext uri="{FF2B5EF4-FFF2-40B4-BE49-F238E27FC236}">
                <a16:creationId xmlns:a16="http://schemas.microsoft.com/office/drawing/2014/main" id="{9528BF63-2619-4710-AEAF-FCD105BAE057}"/>
              </a:ext>
            </a:extLst>
          </p:cNvPr>
          <p:cNvPicPr>
            <a:picLocks noChangeAspect="1"/>
          </p:cNvPicPr>
          <p:nvPr/>
        </p:nvPicPr>
        <p:blipFill>
          <a:blip r:embed="rId2"/>
          <a:stretch>
            <a:fillRect/>
          </a:stretch>
        </p:blipFill>
        <p:spPr>
          <a:xfrm>
            <a:off x="2640989" y="5074919"/>
            <a:ext cx="6910022" cy="1592069"/>
          </a:xfrm>
          <a:prstGeom prst="rect">
            <a:avLst/>
          </a:prstGeom>
        </p:spPr>
      </p:pic>
      <p:pic>
        <p:nvPicPr>
          <p:cNvPr id="8" name="Picture 7">
            <a:extLst>
              <a:ext uri="{FF2B5EF4-FFF2-40B4-BE49-F238E27FC236}">
                <a16:creationId xmlns:a16="http://schemas.microsoft.com/office/drawing/2014/main" id="{BC63A8B4-2D39-403C-883D-245D02327A89}"/>
              </a:ext>
            </a:extLst>
          </p:cNvPr>
          <p:cNvPicPr>
            <a:picLocks noChangeAspect="1"/>
          </p:cNvPicPr>
          <p:nvPr/>
        </p:nvPicPr>
        <p:blipFill>
          <a:blip r:embed="rId3"/>
          <a:stretch>
            <a:fillRect/>
          </a:stretch>
        </p:blipFill>
        <p:spPr>
          <a:xfrm>
            <a:off x="1806901" y="4110037"/>
            <a:ext cx="8578198" cy="964882"/>
          </a:xfrm>
          <a:prstGeom prst="rect">
            <a:avLst/>
          </a:prstGeom>
        </p:spPr>
      </p:pic>
      <p:pic>
        <p:nvPicPr>
          <p:cNvPr id="7" name="Picture 6">
            <a:extLst>
              <a:ext uri="{FF2B5EF4-FFF2-40B4-BE49-F238E27FC236}">
                <a16:creationId xmlns:a16="http://schemas.microsoft.com/office/drawing/2014/main" id="{1FA1B694-A8CA-4F29-9187-7959E97E04D9}"/>
              </a:ext>
            </a:extLst>
          </p:cNvPr>
          <p:cNvPicPr>
            <a:picLocks noChangeAspect="1"/>
          </p:cNvPicPr>
          <p:nvPr/>
        </p:nvPicPr>
        <p:blipFill rotWithShape="1">
          <a:blip r:embed="rId4"/>
          <a:srcRect r="7691"/>
          <a:stretch/>
        </p:blipFill>
        <p:spPr>
          <a:xfrm>
            <a:off x="358013" y="936013"/>
            <a:ext cx="1329385" cy="400050"/>
          </a:xfrm>
          <a:prstGeom prst="rect">
            <a:avLst/>
          </a:prstGeom>
        </p:spPr>
      </p:pic>
      <p:pic>
        <p:nvPicPr>
          <p:cNvPr id="9" name="Picture 8" descr="Text&#10;&#10;Description automatically generated">
            <a:extLst>
              <a:ext uri="{FF2B5EF4-FFF2-40B4-BE49-F238E27FC236}">
                <a16:creationId xmlns:a16="http://schemas.microsoft.com/office/drawing/2014/main" id="{A023641F-D0CE-47F6-9845-C3D0FFFC7AC4}"/>
              </a:ext>
            </a:extLst>
          </p:cNvPr>
          <p:cNvPicPr>
            <a:picLocks noChangeAspect="1"/>
          </p:cNvPicPr>
          <p:nvPr/>
        </p:nvPicPr>
        <p:blipFill>
          <a:blip r:embed="rId5"/>
          <a:stretch>
            <a:fillRect/>
          </a:stretch>
        </p:blipFill>
        <p:spPr>
          <a:xfrm>
            <a:off x="189352" y="908477"/>
            <a:ext cx="1566037" cy="471899"/>
          </a:xfrm>
          <a:prstGeom prst="rect">
            <a:avLst/>
          </a:prstGeom>
        </p:spPr>
      </p:pic>
    </p:spTree>
    <p:extLst>
      <p:ext uri="{BB962C8B-B14F-4D97-AF65-F5344CB8AC3E}">
        <p14:creationId xmlns:p14="http://schemas.microsoft.com/office/powerpoint/2010/main" val="7016667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F76EC-5FCE-4437-AE68-CED073D5C832}"/>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7B743E5A-53CC-46F5-8F86-BA1D28380878}"/>
              </a:ext>
            </a:extLst>
          </p:cNvPr>
          <p:cNvSpPr>
            <a:spLocks noGrp="1"/>
          </p:cNvSpPr>
          <p:nvPr>
            <p:ph idx="1"/>
          </p:nvPr>
        </p:nvSpPr>
        <p:spPr/>
        <p:txBody>
          <a:bodyPr/>
          <a:lstStyle/>
          <a:p>
            <a:pPr algn="ctr"/>
            <a:r>
              <a:rPr lang="en-US" sz="2800" u="sng" dirty="0"/>
              <a:t>FOUR BASIC FUNCTIONS IN QUOTE WRITER</a:t>
            </a:r>
          </a:p>
          <a:p>
            <a:pPr algn="ctr"/>
            <a:r>
              <a:rPr lang="en-US" sz="2800" dirty="0"/>
              <a:t>3. User Defined Parts</a:t>
            </a:r>
          </a:p>
          <a:p>
            <a:r>
              <a:rPr lang="en-US" sz="2400" dirty="0"/>
              <a:t>How to “User Define” an existing part</a:t>
            </a:r>
          </a:p>
          <a:p>
            <a:endParaRPr lang="en-US" dirty="0"/>
          </a:p>
          <a:p>
            <a:r>
              <a:rPr lang="en-US" dirty="0"/>
              <a:t>What do I do with the Original, Black, option that we modified?    NOTHING</a:t>
            </a:r>
          </a:p>
          <a:p>
            <a:endParaRPr lang="en-US" dirty="0"/>
          </a:p>
          <a:p>
            <a:endParaRPr lang="en-US" dirty="0"/>
          </a:p>
          <a:p>
            <a:endParaRPr lang="en-US" dirty="0"/>
          </a:p>
          <a:p>
            <a:endParaRPr lang="en-US" dirty="0"/>
          </a:p>
          <a:p>
            <a:r>
              <a:rPr lang="en-US" dirty="0"/>
              <a:t>When you submit all of your User Defined parts on the SPR Form, Eric or Stevie will delete the Original when we do Special Pricing for whatever you modified.  </a:t>
            </a:r>
          </a:p>
        </p:txBody>
      </p:sp>
      <p:pic>
        <p:nvPicPr>
          <p:cNvPr id="8" name="Picture 7">
            <a:extLst>
              <a:ext uri="{FF2B5EF4-FFF2-40B4-BE49-F238E27FC236}">
                <a16:creationId xmlns:a16="http://schemas.microsoft.com/office/drawing/2014/main" id="{BC63A8B4-2D39-403C-883D-245D02327A89}"/>
              </a:ext>
            </a:extLst>
          </p:cNvPr>
          <p:cNvPicPr>
            <a:picLocks noChangeAspect="1"/>
          </p:cNvPicPr>
          <p:nvPr/>
        </p:nvPicPr>
        <p:blipFill>
          <a:blip r:embed="rId2"/>
          <a:stretch>
            <a:fillRect/>
          </a:stretch>
        </p:blipFill>
        <p:spPr>
          <a:xfrm>
            <a:off x="1806901" y="4110037"/>
            <a:ext cx="8578198" cy="964882"/>
          </a:xfrm>
          <a:prstGeom prst="rect">
            <a:avLst/>
          </a:prstGeom>
        </p:spPr>
      </p:pic>
      <p:sp>
        <p:nvSpPr>
          <p:cNvPr id="4" name="Oval 3">
            <a:extLst>
              <a:ext uri="{FF2B5EF4-FFF2-40B4-BE49-F238E27FC236}">
                <a16:creationId xmlns:a16="http://schemas.microsoft.com/office/drawing/2014/main" id="{75CF7F0C-C301-4CC1-8B3F-17D0937A8177}"/>
              </a:ext>
            </a:extLst>
          </p:cNvPr>
          <p:cNvSpPr/>
          <p:nvPr/>
        </p:nvSpPr>
        <p:spPr>
          <a:xfrm>
            <a:off x="1806901" y="4310743"/>
            <a:ext cx="8465255" cy="34438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A0FB6873-5DC9-47F7-A6E4-9E1387E2B5D6}"/>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1406BECB-7DB9-459A-81F6-BE979B76B0F2}"/>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33451609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B46C6-2595-413C-8EA0-FA920788E683}"/>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C095190F-4525-4A5F-B07F-6E8F27D86F1C}"/>
              </a:ext>
            </a:extLst>
          </p:cNvPr>
          <p:cNvSpPr>
            <a:spLocks noGrp="1"/>
          </p:cNvSpPr>
          <p:nvPr>
            <p:ph idx="1"/>
          </p:nvPr>
        </p:nvSpPr>
        <p:spPr/>
        <p:txBody>
          <a:bodyPr/>
          <a:lstStyle/>
          <a:p>
            <a:pPr algn="ctr"/>
            <a:r>
              <a:rPr lang="en-US" sz="2400" u="sng" dirty="0"/>
              <a:t>FOUR BASIC FUNCTIONS IN QUOTE WRITER</a:t>
            </a:r>
          </a:p>
          <a:p>
            <a:pPr algn="ctr"/>
            <a:r>
              <a:rPr lang="en-US" sz="2400" dirty="0"/>
              <a:t>3. User Defined Parts</a:t>
            </a:r>
          </a:p>
          <a:p>
            <a:r>
              <a:rPr lang="en-US" sz="2800" dirty="0"/>
              <a:t>How to “User Define” a new part number (something that’s not in QW)</a:t>
            </a:r>
          </a:p>
          <a:p>
            <a:endParaRPr lang="en-US" dirty="0"/>
          </a:p>
          <a:p>
            <a:r>
              <a:rPr lang="en-US" dirty="0"/>
              <a:t>Example: A new light bar that’s not in QW yet</a:t>
            </a:r>
          </a:p>
          <a:p>
            <a:endParaRPr lang="en-US" dirty="0"/>
          </a:p>
          <a:p>
            <a:endParaRPr lang="en-US" dirty="0"/>
          </a:p>
        </p:txBody>
      </p:sp>
      <p:pic>
        <p:nvPicPr>
          <p:cNvPr id="6" name="Picture 5">
            <a:extLst>
              <a:ext uri="{FF2B5EF4-FFF2-40B4-BE49-F238E27FC236}">
                <a16:creationId xmlns:a16="http://schemas.microsoft.com/office/drawing/2014/main" id="{3917AF6C-A2C4-45BE-AF97-7381C35A800B}"/>
              </a:ext>
            </a:extLst>
          </p:cNvPr>
          <p:cNvPicPr>
            <a:picLocks noChangeAspect="1"/>
          </p:cNvPicPr>
          <p:nvPr/>
        </p:nvPicPr>
        <p:blipFill>
          <a:blip r:embed="rId2"/>
          <a:stretch>
            <a:fillRect/>
          </a:stretch>
        </p:blipFill>
        <p:spPr>
          <a:xfrm>
            <a:off x="599393" y="4168934"/>
            <a:ext cx="10993213" cy="1576546"/>
          </a:xfrm>
          <a:prstGeom prst="rect">
            <a:avLst/>
          </a:prstGeom>
        </p:spPr>
      </p:pic>
      <p:sp>
        <p:nvSpPr>
          <p:cNvPr id="7" name="Oval 6">
            <a:extLst>
              <a:ext uri="{FF2B5EF4-FFF2-40B4-BE49-F238E27FC236}">
                <a16:creationId xmlns:a16="http://schemas.microsoft.com/office/drawing/2014/main" id="{D39949B2-30B6-48CA-AB7F-212519D401A3}"/>
              </a:ext>
            </a:extLst>
          </p:cNvPr>
          <p:cNvSpPr/>
          <p:nvPr/>
        </p:nvSpPr>
        <p:spPr>
          <a:xfrm>
            <a:off x="838200" y="4785360"/>
            <a:ext cx="10408920" cy="5181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FC6675DE-1D51-4A43-934B-5056690EC03B}"/>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9" name="Picture 8" descr="Text&#10;&#10;Description automatically generated">
            <a:extLst>
              <a:ext uri="{FF2B5EF4-FFF2-40B4-BE49-F238E27FC236}">
                <a16:creationId xmlns:a16="http://schemas.microsoft.com/office/drawing/2014/main" id="{2CFA7499-24AD-425C-B46B-9D923B116580}"/>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35816850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1F076-1D5F-4F79-ADB5-BB14DE511E0E}"/>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3E74CB1D-F0C4-446B-8D55-4A06C30FD9EC}"/>
              </a:ext>
            </a:extLst>
          </p:cNvPr>
          <p:cNvSpPr>
            <a:spLocks noGrp="1"/>
          </p:cNvSpPr>
          <p:nvPr>
            <p:ph idx="1"/>
          </p:nvPr>
        </p:nvSpPr>
        <p:spPr/>
        <p:txBody>
          <a:bodyPr/>
          <a:lstStyle/>
          <a:p>
            <a:pPr algn="ctr"/>
            <a:r>
              <a:rPr lang="en-US" sz="2800" u="sng" dirty="0"/>
              <a:t>FOUR BASIC FUNCTIONS IN QUOTE WRITER</a:t>
            </a:r>
          </a:p>
          <a:p>
            <a:pPr algn="ctr"/>
            <a:r>
              <a:rPr lang="en-US" sz="2800" dirty="0"/>
              <a:t>3. User Defined Parts</a:t>
            </a:r>
          </a:p>
          <a:p>
            <a:r>
              <a:rPr lang="en-US" sz="3200" dirty="0"/>
              <a:t>How to “User Define” a new part number</a:t>
            </a:r>
          </a:p>
          <a:p>
            <a:endParaRPr lang="en-US" dirty="0"/>
          </a:p>
          <a:p>
            <a:r>
              <a:rPr lang="en-US" dirty="0"/>
              <a:t>Start off by scrolling down to the Section of the quote you want to add a new part number into.  For this example, a Light Bar always goes in the Electrical Components section</a:t>
            </a:r>
          </a:p>
          <a:p>
            <a:endParaRPr lang="en-US" dirty="0"/>
          </a:p>
        </p:txBody>
      </p:sp>
      <p:pic>
        <p:nvPicPr>
          <p:cNvPr id="7" name="Picture 6">
            <a:extLst>
              <a:ext uri="{FF2B5EF4-FFF2-40B4-BE49-F238E27FC236}">
                <a16:creationId xmlns:a16="http://schemas.microsoft.com/office/drawing/2014/main" id="{8E1F7C3C-DB22-47E0-8FC1-D6CCBC244675}"/>
              </a:ext>
            </a:extLst>
          </p:cNvPr>
          <p:cNvPicPr>
            <a:picLocks noChangeAspect="1"/>
          </p:cNvPicPr>
          <p:nvPr/>
        </p:nvPicPr>
        <p:blipFill>
          <a:blip r:embed="rId2"/>
          <a:stretch>
            <a:fillRect/>
          </a:stretch>
        </p:blipFill>
        <p:spPr>
          <a:xfrm>
            <a:off x="838200" y="4926281"/>
            <a:ext cx="9840089" cy="992084"/>
          </a:xfrm>
          <a:prstGeom prst="rect">
            <a:avLst/>
          </a:prstGeom>
        </p:spPr>
      </p:pic>
      <p:sp>
        <p:nvSpPr>
          <p:cNvPr id="5" name="Oval 4">
            <a:extLst>
              <a:ext uri="{FF2B5EF4-FFF2-40B4-BE49-F238E27FC236}">
                <a16:creationId xmlns:a16="http://schemas.microsoft.com/office/drawing/2014/main" id="{1820B714-C554-4F28-9251-27792CC9308B}"/>
              </a:ext>
            </a:extLst>
          </p:cNvPr>
          <p:cNvSpPr/>
          <p:nvPr/>
        </p:nvSpPr>
        <p:spPr>
          <a:xfrm>
            <a:off x="3800358" y="4814887"/>
            <a:ext cx="4215486" cy="68103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28167AC1-DE11-4E17-AAB7-BF5D40B11500}"/>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8" name="Picture 7" descr="Text&#10;&#10;Description automatically generated">
            <a:extLst>
              <a:ext uri="{FF2B5EF4-FFF2-40B4-BE49-F238E27FC236}">
                <a16:creationId xmlns:a16="http://schemas.microsoft.com/office/drawing/2014/main" id="{63A26669-7DB1-4AF7-81B5-0FE0C295DE87}"/>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6743683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4AE5A-5F27-469D-9F13-56CC45C2C8AB}"/>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33D9183C-E592-4C44-A63B-986E85C79C3B}"/>
              </a:ext>
            </a:extLst>
          </p:cNvPr>
          <p:cNvSpPr>
            <a:spLocks noGrp="1"/>
          </p:cNvSpPr>
          <p:nvPr>
            <p:ph idx="1"/>
          </p:nvPr>
        </p:nvSpPr>
        <p:spPr/>
        <p:txBody>
          <a:bodyPr/>
          <a:lstStyle/>
          <a:p>
            <a:pPr algn="ctr"/>
            <a:r>
              <a:rPr lang="en-US" sz="1800" u="sng" dirty="0"/>
              <a:t>FOUR BASIC FUNCTIONS IN QUOTE WRITER</a:t>
            </a:r>
          </a:p>
          <a:p>
            <a:pPr algn="ctr"/>
            <a:r>
              <a:rPr lang="en-US" sz="1800" dirty="0"/>
              <a:t>3. User Defined Parts</a:t>
            </a:r>
          </a:p>
          <a:p>
            <a:r>
              <a:rPr lang="en-US" sz="2000" dirty="0"/>
              <a:t>How to “User Define” a new part number</a:t>
            </a:r>
          </a:p>
          <a:p>
            <a:endParaRPr lang="en-US" sz="2000" dirty="0"/>
          </a:p>
          <a:p>
            <a:r>
              <a:rPr lang="en-US" sz="2000" dirty="0"/>
              <a:t>Once you’re in the section, Right Click, scroll Up in </a:t>
            </a:r>
          </a:p>
          <a:p>
            <a:r>
              <a:rPr lang="en-US" sz="2000" dirty="0"/>
              <a:t>ribbon to “Add”, and then over to “User Defined”</a:t>
            </a:r>
          </a:p>
          <a:p>
            <a:r>
              <a:rPr lang="en-US" sz="2000" dirty="0"/>
              <a:t>and then over again to “New”</a:t>
            </a:r>
          </a:p>
          <a:p>
            <a:endParaRPr lang="en-US" sz="2000" dirty="0"/>
          </a:p>
          <a:p>
            <a:endParaRPr lang="en-US" dirty="0"/>
          </a:p>
        </p:txBody>
      </p:sp>
      <p:pic>
        <p:nvPicPr>
          <p:cNvPr id="6" name="Picture 5">
            <a:extLst>
              <a:ext uri="{FF2B5EF4-FFF2-40B4-BE49-F238E27FC236}">
                <a16:creationId xmlns:a16="http://schemas.microsoft.com/office/drawing/2014/main" id="{821033CE-7F35-4F34-A268-1F6FE9096A58}"/>
              </a:ext>
            </a:extLst>
          </p:cNvPr>
          <p:cNvPicPr>
            <a:picLocks noChangeAspect="1"/>
          </p:cNvPicPr>
          <p:nvPr/>
        </p:nvPicPr>
        <p:blipFill rotWithShape="1">
          <a:blip r:embed="rId2"/>
          <a:srcRect l="68201" t="23333" r="13375" b="16159"/>
          <a:stretch/>
        </p:blipFill>
        <p:spPr>
          <a:xfrm>
            <a:off x="6096000" y="2762123"/>
            <a:ext cx="5966181" cy="3673920"/>
          </a:xfrm>
          <a:prstGeom prst="rect">
            <a:avLst/>
          </a:prstGeom>
        </p:spPr>
      </p:pic>
      <p:pic>
        <p:nvPicPr>
          <p:cNvPr id="5" name="Picture 4">
            <a:extLst>
              <a:ext uri="{FF2B5EF4-FFF2-40B4-BE49-F238E27FC236}">
                <a16:creationId xmlns:a16="http://schemas.microsoft.com/office/drawing/2014/main" id="{0E1B96B2-3A9C-4110-B6D8-7D037030A940}"/>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C728FF0C-B29D-4F1B-8C3B-27AA9C1DA238}"/>
              </a:ext>
            </a:extLst>
          </p:cNvPr>
          <p:cNvPicPr>
            <a:picLocks noChangeAspect="1"/>
          </p:cNvPicPr>
          <p:nvPr/>
        </p:nvPicPr>
        <p:blipFill>
          <a:blip r:embed="rId4"/>
          <a:stretch>
            <a:fillRect/>
          </a:stretch>
        </p:blipFill>
        <p:spPr>
          <a:xfrm>
            <a:off x="189352" y="908477"/>
            <a:ext cx="1566037" cy="471899"/>
          </a:xfrm>
          <a:prstGeom prst="rect">
            <a:avLst/>
          </a:prstGeom>
        </p:spPr>
      </p:pic>
      <p:cxnSp>
        <p:nvCxnSpPr>
          <p:cNvPr id="8" name="Connector: Elbow 7">
            <a:extLst>
              <a:ext uri="{FF2B5EF4-FFF2-40B4-BE49-F238E27FC236}">
                <a16:creationId xmlns:a16="http://schemas.microsoft.com/office/drawing/2014/main" id="{EBE3F5CF-0A26-4B75-9C42-D36946A24127}"/>
              </a:ext>
            </a:extLst>
          </p:cNvPr>
          <p:cNvCxnSpPr/>
          <p:nvPr/>
        </p:nvCxnSpPr>
        <p:spPr>
          <a:xfrm rot="5400000" flipH="1" flipV="1">
            <a:off x="7627694" y="3802306"/>
            <a:ext cx="713232" cy="661565"/>
          </a:xfrm>
          <a:prstGeom prst="bentConnector3">
            <a:avLst>
              <a:gd name="adj1" fmla="val 10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nector: Elbow 9">
            <a:extLst>
              <a:ext uri="{FF2B5EF4-FFF2-40B4-BE49-F238E27FC236}">
                <a16:creationId xmlns:a16="http://schemas.microsoft.com/office/drawing/2014/main" id="{43FD5D39-EE0E-4573-B248-65529C4997D0}"/>
              </a:ext>
            </a:extLst>
          </p:cNvPr>
          <p:cNvCxnSpPr>
            <a:cxnSpLocks/>
          </p:cNvCxnSpPr>
          <p:nvPr/>
        </p:nvCxnSpPr>
        <p:spPr>
          <a:xfrm>
            <a:off x="8631941" y="3776471"/>
            <a:ext cx="1197859" cy="630937"/>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or: Elbow 12">
            <a:extLst>
              <a:ext uri="{FF2B5EF4-FFF2-40B4-BE49-F238E27FC236}">
                <a16:creationId xmlns:a16="http://schemas.microsoft.com/office/drawing/2014/main" id="{27D02F9C-51A6-4D9D-8F53-2CCC0857A59E}"/>
              </a:ext>
            </a:extLst>
          </p:cNvPr>
          <p:cNvCxnSpPr>
            <a:cxnSpLocks/>
          </p:cNvCxnSpPr>
          <p:nvPr/>
        </p:nvCxnSpPr>
        <p:spPr>
          <a:xfrm>
            <a:off x="10479024" y="4407408"/>
            <a:ext cx="694944" cy="12700"/>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44922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B1110-C08C-4216-A2E3-0BE168055955}"/>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BE4037AB-9AD6-484C-8F54-783844D86030}"/>
              </a:ext>
            </a:extLst>
          </p:cNvPr>
          <p:cNvSpPr>
            <a:spLocks noGrp="1"/>
          </p:cNvSpPr>
          <p:nvPr>
            <p:ph idx="1"/>
          </p:nvPr>
        </p:nvSpPr>
        <p:spPr/>
        <p:txBody>
          <a:bodyPr/>
          <a:lstStyle/>
          <a:p>
            <a:pPr algn="ctr"/>
            <a:r>
              <a:rPr lang="en-US" sz="2400" u="sng" dirty="0"/>
              <a:t>FOUR BASIC FUNCTIONS IN QUOTE WRITER</a:t>
            </a:r>
          </a:p>
          <a:p>
            <a:pPr algn="ctr"/>
            <a:r>
              <a:rPr lang="en-US" sz="2400" dirty="0"/>
              <a:t>3. User Defined Parts</a:t>
            </a:r>
          </a:p>
          <a:p>
            <a:r>
              <a:rPr lang="en-US" sz="2000" dirty="0"/>
              <a:t>How to “User Define” a new part number</a:t>
            </a:r>
          </a:p>
          <a:p>
            <a:endParaRPr lang="en-US" sz="2000" dirty="0"/>
          </a:p>
          <a:p>
            <a:r>
              <a:rPr lang="en-US" sz="2000" dirty="0"/>
              <a:t>You’ll then be prompted with the screen.</a:t>
            </a:r>
          </a:p>
          <a:p>
            <a:endParaRPr lang="en-US" sz="2000" dirty="0"/>
          </a:p>
          <a:p>
            <a:r>
              <a:rPr lang="en-US" sz="2000" dirty="0"/>
              <a:t>Fill in the Part No (part number order)</a:t>
            </a:r>
          </a:p>
          <a:p>
            <a:endParaRPr lang="en-US" sz="2000" dirty="0"/>
          </a:p>
          <a:p>
            <a:r>
              <a:rPr lang="en-US" sz="2000" dirty="0"/>
              <a:t>Fill in the Description</a:t>
            </a:r>
          </a:p>
          <a:p>
            <a:endParaRPr lang="en-US" sz="2000" dirty="0"/>
          </a:p>
          <a:p>
            <a:r>
              <a:rPr lang="en-US" sz="2000" dirty="0"/>
              <a:t>Fill in the Each</a:t>
            </a:r>
          </a:p>
          <a:p>
            <a:endParaRPr lang="en-US" sz="2000" dirty="0"/>
          </a:p>
          <a:p>
            <a:r>
              <a:rPr lang="en-US" sz="2000" dirty="0"/>
              <a:t>Click “Ok”</a:t>
            </a:r>
          </a:p>
        </p:txBody>
      </p:sp>
      <p:pic>
        <p:nvPicPr>
          <p:cNvPr id="7" name="Picture 6">
            <a:extLst>
              <a:ext uri="{FF2B5EF4-FFF2-40B4-BE49-F238E27FC236}">
                <a16:creationId xmlns:a16="http://schemas.microsoft.com/office/drawing/2014/main" id="{2FEC157B-3CF2-4921-8F4B-4262DCB99833}"/>
              </a:ext>
            </a:extLst>
          </p:cNvPr>
          <p:cNvPicPr>
            <a:picLocks noChangeAspect="1"/>
          </p:cNvPicPr>
          <p:nvPr/>
        </p:nvPicPr>
        <p:blipFill>
          <a:blip r:embed="rId2"/>
          <a:stretch>
            <a:fillRect/>
          </a:stretch>
        </p:blipFill>
        <p:spPr>
          <a:xfrm>
            <a:off x="5402579" y="4485595"/>
            <a:ext cx="6549629" cy="2246675"/>
          </a:xfrm>
          <a:prstGeom prst="rect">
            <a:avLst/>
          </a:prstGeom>
        </p:spPr>
      </p:pic>
      <p:cxnSp>
        <p:nvCxnSpPr>
          <p:cNvPr id="6" name="Straight Arrow Connector 5">
            <a:extLst>
              <a:ext uri="{FF2B5EF4-FFF2-40B4-BE49-F238E27FC236}">
                <a16:creationId xmlns:a16="http://schemas.microsoft.com/office/drawing/2014/main" id="{45A2DA2D-D6B4-4CF1-9318-8BEE9B968C0D}"/>
              </a:ext>
            </a:extLst>
          </p:cNvPr>
          <p:cNvCxnSpPr>
            <a:cxnSpLocks/>
          </p:cNvCxnSpPr>
          <p:nvPr/>
        </p:nvCxnSpPr>
        <p:spPr>
          <a:xfrm>
            <a:off x="4676503" y="4485595"/>
            <a:ext cx="809897" cy="63504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ctor: Elbow 7">
            <a:extLst>
              <a:ext uri="{FF2B5EF4-FFF2-40B4-BE49-F238E27FC236}">
                <a16:creationId xmlns:a16="http://schemas.microsoft.com/office/drawing/2014/main" id="{15CCF890-C8DE-41DF-8D32-C38E917B5653}"/>
              </a:ext>
            </a:extLst>
          </p:cNvPr>
          <p:cNvCxnSpPr>
            <a:cxnSpLocks/>
          </p:cNvCxnSpPr>
          <p:nvPr/>
        </p:nvCxnSpPr>
        <p:spPr>
          <a:xfrm>
            <a:off x="3143795" y="4894898"/>
            <a:ext cx="4066902" cy="339634"/>
          </a:xfrm>
          <a:prstGeom prst="bentConnector3">
            <a:avLst>
              <a:gd name="adj1" fmla="val 10032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59491966-2AFD-4A1F-A574-68AC77C5A94F}"/>
              </a:ext>
            </a:extLst>
          </p:cNvPr>
          <p:cNvCxnSpPr>
            <a:cxnSpLocks/>
          </p:cNvCxnSpPr>
          <p:nvPr/>
        </p:nvCxnSpPr>
        <p:spPr>
          <a:xfrm>
            <a:off x="2455818" y="5721531"/>
            <a:ext cx="4204062" cy="20043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51152DD-1E2B-4933-A053-C60947700229}"/>
              </a:ext>
            </a:extLst>
          </p:cNvPr>
          <p:cNvCxnSpPr>
            <a:cxnSpLocks/>
          </p:cNvCxnSpPr>
          <p:nvPr/>
        </p:nvCxnSpPr>
        <p:spPr>
          <a:xfrm>
            <a:off x="2029097" y="6409509"/>
            <a:ext cx="5634446" cy="6286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DD05C4DD-9987-4CBD-9CD9-B88FD08DDD3B}"/>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10" name="Picture 9" descr="Text&#10;&#10;Description automatically generated">
            <a:extLst>
              <a:ext uri="{FF2B5EF4-FFF2-40B4-BE49-F238E27FC236}">
                <a16:creationId xmlns:a16="http://schemas.microsoft.com/office/drawing/2014/main" id="{DE6BE73A-08B2-4CB8-B872-C626FAA8AB45}"/>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21867087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B1110-C08C-4216-A2E3-0BE168055955}"/>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BE4037AB-9AD6-484C-8F54-783844D86030}"/>
              </a:ext>
            </a:extLst>
          </p:cNvPr>
          <p:cNvSpPr>
            <a:spLocks noGrp="1"/>
          </p:cNvSpPr>
          <p:nvPr>
            <p:ph idx="1"/>
          </p:nvPr>
        </p:nvSpPr>
        <p:spPr/>
        <p:txBody>
          <a:bodyPr/>
          <a:lstStyle/>
          <a:p>
            <a:pPr algn="ctr"/>
            <a:r>
              <a:rPr lang="en-US" sz="2400" u="sng" dirty="0"/>
              <a:t>FOUR BASIC FUNCTIONS IN QUOTE WRITER</a:t>
            </a:r>
          </a:p>
          <a:p>
            <a:pPr algn="ctr"/>
            <a:r>
              <a:rPr lang="en-US" sz="2400" dirty="0"/>
              <a:t>3. User Defined Parts</a:t>
            </a:r>
          </a:p>
          <a:p>
            <a:r>
              <a:rPr lang="en-US" sz="2000" dirty="0"/>
              <a:t>How to “User Define” a new part number</a:t>
            </a:r>
          </a:p>
          <a:p>
            <a:endParaRPr lang="en-US" sz="2000" dirty="0"/>
          </a:p>
          <a:p>
            <a:endParaRPr lang="en-US" sz="2000" dirty="0"/>
          </a:p>
          <a:p>
            <a:endParaRPr lang="en-US" sz="2000" dirty="0"/>
          </a:p>
          <a:p>
            <a:endParaRPr lang="en-US" sz="2000" dirty="0"/>
          </a:p>
          <a:p>
            <a:endParaRPr lang="en-US" sz="2000" dirty="0"/>
          </a:p>
          <a:p>
            <a:r>
              <a:rPr lang="en-US" sz="2000" dirty="0"/>
              <a:t>Now you’ll need to update the Specification.  You can click here, double click on the item, or press enter with the item highlighted to open the Long Specification</a:t>
            </a:r>
          </a:p>
          <a:p>
            <a:endParaRPr lang="en-US" sz="2000" dirty="0"/>
          </a:p>
        </p:txBody>
      </p:sp>
      <p:pic>
        <p:nvPicPr>
          <p:cNvPr id="5" name="Picture 4">
            <a:extLst>
              <a:ext uri="{FF2B5EF4-FFF2-40B4-BE49-F238E27FC236}">
                <a16:creationId xmlns:a16="http://schemas.microsoft.com/office/drawing/2014/main" id="{EA8BBDD3-A903-4FF2-8B81-1B9AB2699EE3}"/>
              </a:ext>
            </a:extLst>
          </p:cNvPr>
          <p:cNvPicPr>
            <a:picLocks noChangeAspect="1"/>
          </p:cNvPicPr>
          <p:nvPr/>
        </p:nvPicPr>
        <p:blipFill>
          <a:blip r:embed="rId2"/>
          <a:stretch>
            <a:fillRect/>
          </a:stretch>
        </p:blipFill>
        <p:spPr>
          <a:xfrm>
            <a:off x="838200" y="3217544"/>
            <a:ext cx="10744684" cy="1491615"/>
          </a:xfrm>
          <a:prstGeom prst="rect">
            <a:avLst/>
          </a:prstGeom>
        </p:spPr>
      </p:pic>
      <p:cxnSp>
        <p:nvCxnSpPr>
          <p:cNvPr id="10" name="Straight Arrow Connector 9">
            <a:extLst>
              <a:ext uri="{FF2B5EF4-FFF2-40B4-BE49-F238E27FC236}">
                <a16:creationId xmlns:a16="http://schemas.microsoft.com/office/drawing/2014/main" id="{E69F633D-5613-4696-A46F-77D5F88256B7}"/>
              </a:ext>
            </a:extLst>
          </p:cNvPr>
          <p:cNvCxnSpPr/>
          <p:nvPr/>
        </p:nvCxnSpPr>
        <p:spPr>
          <a:xfrm flipH="1" flipV="1">
            <a:off x="3916680" y="4114800"/>
            <a:ext cx="3215640" cy="77724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C517F08-B7D9-4ADC-ABBA-FE20E07FE035}"/>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35462291-7DD5-4810-91F2-18BA6AAD4E89}"/>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39343746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B1110-C08C-4216-A2E3-0BE168055955}"/>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BE4037AB-9AD6-484C-8F54-783844D86030}"/>
              </a:ext>
            </a:extLst>
          </p:cNvPr>
          <p:cNvSpPr>
            <a:spLocks noGrp="1"/>
          </p:cNvSpPr>
          <p:nvPr>
            <p:ph idx="1"/>
          </p:nvPr>
        </p:nvSpPr>
        <p:spPr/>
        <p:txBody>
          <a:bodyPr/>
          <a:lstStyle/>
          <a:p>
            <a:pPr algn="ctr"/>
            <a:r>
              <a:rPr lang="en-US" sz="2400" u="sng" dirty="0"/>
              <a:t>FOUR BASIC FUNCTIONS IN QUOTE WRITER</a:t>
            </a:r>
          </a:p>
          <a:p>
            <a:pPr algn="ctr"/>
            <a:r>
              <a:rPr lang="en-US" sz="2400" dirty="0"/>
              <a:t>3. User Defined Parts</a:t>
            </a:r>
          </a:p>
          <a:p>
            <a:r>
              <a:rPr lang="en-US" sz="2000" dirty="0"/>
              <a:t>How to “User Define” a new part number</a:t>
            </a:r>
          </a:p>
          <a:p>
            <a:endParaRPr lang="en-US" sz="2000" dirty="0"/>
          </a:p>
          <a:p>
            <a:r>
              <a:rPr lang="en-US" sz="2000" dirty="0"/>
              <a:t>Next step is to insert your </a:t>
            </a:r>
          </a:p>
          <a:p>
            <a:r>
              <a:rPr lang="en-US" sz="2000" dirty="0"/>
              <a:t>User Defined specification into </a:t>
            </a:r>
          </a:p>
          <a:p>
            <a:r>
              <a:rPr lang="en-US" sz="2000" dirty="0"/>
              <a:t>the Long Spec</a:t>
            </a:r>
          </a:p>
          <a:p>
            <a:endParaRPr lang="en-US" sz="2000" dirty="0"/>
          </a:p>
        </p:txBody>
      </p:sp>
      <p:pic>
        <p:nvPicPr>
          <p:cNvPr id="6" name="Picture 5">
            <a:extLst>
              <a:ext uri="{FF2B5EF4-FFF2-40B4-BE49-F238E27FC236}">
                <a16:creationId xmlns:a16="http://schemas.microsoft.com/office/drawing/2014/main" id="{41992905-3A53-42D3-874B-64F57B6F79CE}"/>
              </a:ext>
            </a:extLst>
          </p:cNvPr>
          <p:cNvPicPr>
            <a:picLocks noChangeAspect="1"/>
          </p:cNvPicPr>
          <p:nvPr/>
        </p:nvPicPr>
        <p:blipFill rotWithShape="1">
          <a:blip r:embed="rId2"/>
          <a:srcRect b="11843"/>
          <a:stretch/>
        </p:blipFill>
        <p:spPr>
          <a:xfrm>
            <a:off x="4253901" y="3019469"/>
            <a:ext cx="6861403" cy="3802486"/>
          </a:xfrm>
          <a:prstGeom prst="rect">
            <a:avLst/>
          </a:prstGeom>
        </p:spPr>
      </p:pic>
      <p:pic>
        <p:nvPicPr>
          <p:cNvPr id="5" name="Picture 4">
            <a:extLst>
              <a:ext uri="{FF2B5EF4-FFF2-40B4-BE49-F238E27FC236}">
                <a16:creationId xmlns:a16="http://schemas.microsoft.com/office/drawing/2014/main" id="{B692628D-8973-48E5-879E-9A805CC0B7A0}"/>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76DF8AC8-0739-4B41-9247-BBD65EBFFAEA}"/>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32185276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B1110-C08C-4216-A2E3-0BE168055955}"/>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BE4037AB-9AD6-484C-8F54-783844D86030}"/>
              </a:ext>
            </a:extLst>
          </p:cNvPr>
          <p:cNvSpPr>
            <a:spLocks noGrp="1"/>
          </p:cNvSpPr>
          <p:nvPr>
            <p:ph idx="1"/>
          </p:nvPr>
        </p:nvSpPr>
        <p:spPr/>
        <p:txBody>
          <a:bodyPr/>
          <a:lstStyle/>
          <a:p>
            <a:pPr algn="ctr"/>
            <a:r>
              <a:rPr lang="en-US" sz="2400" u="sng" dirty="0"/>
              <a:t>FOUR BASIC FUNCTIONS IN QUOTE WRITER</a:t>
            </a:r>
          </a:p>
          <a:p>
            <a:pPr algn="ctr"/>
            <a:r>
              <a:rPr lang="en-US" sz="2400" dirty="0"/>
              <a:t>3. User Defined Parts</a:t>
            </a:r>
          </a:p>
          <a:p>
            <a:r>
              <a:rPr lang="en-US" sz="2000" dirty="0"/>
              <a:t>How to “User Define” a new part number</a:t>
            </a:r>
          </a:p>
          <a:p>
            <a:endParaRPr lang="en-US" sz="2000" dirty="0"/>
          </a:p>
          <a:p>
            <a:r>
              <a:rPr lang="en-US" sz="2000" dirty="0"/>
              <a:t>After you’re done inserting the</a:t>
            </a:r>
          </a:p>
          <a:p>
            <a:r>
              <a:rPr lang="en-US" sz="2000" dirty="0"/>
              <a:t>Long Specification, Click “Back”</a:t>
            </a:r>
          </a:p>
          <a:p>
            <a:r>
              <a:rPr lang="en-US" sz="2000" dirty="0"/>
              <a:t>And when prompted to Save, </a:t>
            </a:r>
          </a:p>
          <a:p>
            <a:r>
              <a:rPr lang="en-US" sz="2000" dirty="0"/>
              <a:t>Select “Yes”</a:t>
            </a:r>
          </a:p>
          <a:p>
            <a:endParaRPr lang="en-US" sz="2000" dirty="0"/>
          </a:p>
        </p:txBody>
      </p:sp>
      <p:pic>
        <p:nvPicPr>
          <p:cNvPr id="5" name="Picture 4">
            <a:extLst>
              <a:ext uri="{FF2B5EF4-FFF2-40B4-BE49-F238E27FC236}">
                <a16:creationId xmlns:a16="http://schemas.microsoft.com/office/drawing/2014/main" id="{3188280F-FA57-4C6B-9C24-BA634B6EBC31}"/>
              </a:ext>
            </a:extLst>
          </p:cNvPr>
          <p:cNvPicPr>
            <a:picLocks noChangeAspect="1"/>
          </p:cNvPicPr>
          <p:nvPr/>
        </p:nvPicPr>
        <p:blipFill>
          <a:blip r:embed="rId2"/>
          <a:stretch>
            <a:fillRect/>
          </a:stretch>
        </p:blipFill>
        <p:spPr>
          <a:xfrm>
            <a:off x="6095999" y="2648197"/>
            <a:ext cx="4657725" cy="4018792"/>
          </a:xfrm>
          <a:prstGeom prst="rect">
            <a:avLst/>
          </a:prstGeom>
        </p:spPr>
      </p:pic>
      <p:sp>
        <p:nvSpPr>
          <p:cNvPr id="7" name="Oval 6">
            <a:extLst>
              <a:ext uri="{FF2B5EF4-FFF2-40B4-BE49-F238E27FC236}">
                <a16:creationId xmlns:a16="http://schemas.microsoft.com/office/drawing/2014/main" id="{8CDF0369-945E-4680-BF05-DA1DC1F69263}"/>
              </a:ext>
            </a:extLst>
          </p:cNvPr>
          <p:cNvSpPr/>
          <p:nvPr/>
        </p:nvSpPr>
        <p:spPr>
          <a:xfrm>
            <a:off x="8315093" y="3063834"/>
            <a:ext cx="1612678" cy="48688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46CF0A74-658C-4FD5-A64E-FD1586EEA051}"/>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8" name="Picture 7" descr="Text&#10;&#10;Description automatically generated">
            <a:extLst>
              <a:ext uri="{FF2B5EF4-FFF2-40B4-BE49-F238E27FC236}">
                <a16:creationId xmlns:a16="http://schemas.microsoft.com/office/drawing/2014/main" id="{4AE80498-FAE5-43CF-9024-119B7CB63334}"/>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12205993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7CA4D-4CAE-4BF7-9FAE-B2E069519C42}"/>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339CEDFE-22F2-42C9-8F44-7B94041F34E8}"/>
              </a:ext>
            </a:extLst>
          </p:cNvPr>
          <p:cNvSpPr>
            <a:spLocks noGrp="1"/>
          </p:cNvSpPr>
          <p:nvPr>
            <p:ph idx="1"/>
          </p:nvPr>
        </p:nvSpPr>
        <p:spPr/>
        <p:txBody>
          <a:bodyPr/>
          <a:lstStyle/>
          <a:p>
            <a:pPr algn="ctr"/>
            <a:r>
              <a:rPr lang="en-US" sz="1800" u="sng" dirty="0"/>
              <a:t>FOUR BASIC FUNCTIONS IN QUOTE WRITER</a:t>
            </a:r>
          </a:p>
          <a:p>
            <a:pPr algn="ctr"/>
            <a:r>
              <a:rPr lang="en-US" sz="1800" dirty="0"/>
              <a:t>3. User Defined Parts</a:t>
            </a:r>
          </a:p>
          <a:p>
            <a:r>
              <a:rPr lang="en-US" sz="2000" dirty="0"/>
              <a:t>How to “User Define” a new part number</a:t>
            </a:r>
          </a:p>
          <a:p>
            <a:endParaRPr lang="en-US" dirty="0"/>
          </a:p>
          <a:p>
            <a:r>
              <a:rPr lang="en-US" dirty="0"/>
              <a:t>Congratulations! You’ve just created your own part number!</a:t>
            </a:r>
          </a:p>
          <a:p>
            <a:endParaRPr lang="en-US" dirty="0"/>
          </a:p>
          <a:p>
            <a:endParaRPr lang="en-US" dirty="0"/>
          </a:p>
        </p:txBody>
      </p:sp>
      <p:pic>
        <p:nvPicPr>
          <p:cNvPr id="6" name="Picture 5">
            <a:extLst>
              <a:ext uri="{FF2B5EF4-FFF2-40B4-BE49-F238E27FC236}">
                <a16:creationId xmlns:a16="http://schemas.microsoft.com/office/drawing/2014/main" id="{757EE6EA-8045-427D-AF8A-52B66B04C4CA}"/>
              </a:ext>
            </a:extLst>
          </p:cNvPr>
          <p:cNvPicPr>
            <a:picLocks noChangeAspect="1"/>
          </p:cNvPicPr>
          <p:nvPr/>
        </p:nvPicPr>
        <p:blipFill>
          <a:blip r:embed="rId2"/>
          <a:stretch>
            <a:fillRect/>
          </a:stretch>
        </p:blipFill>
        <p:spPr>
          <a:xfrm>
            <a:off x="838199" y="4001294"/>
            <a:ext cx="10705265" cy="1027906"/>
          </a:xfrm>
          <a:prstGeom prst="rect">
            <a:avLst/>
          </a:prstGeom>
        </p:spPr>
      </p:pic>
      <p:pic>
        <p:nvPicPr>
          <p:cNvPr id="5" name="Picture 4">
            <a:extLst>
              <a:ext uri="{FF2B5EF4-FFF2-40B4-BE49-F238E27FC236}">
                <a16:creationId xmlns:a16="http://schemas.microsoft.com/office/drawing/2014/main" id="{504486F5-241B-4822-A1FC-2DCC15552A32}"/>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A96AF5D8-0E1E-4F77-8B89-C5CA65467FA3}"/>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29743689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A4807-FE7C-4DAF-91A6-2395EC073D4C}"/>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691B941B-76C9-437E-AD48-D9AB301E4983}"/>
              </a:ext>
            </a:extLst>
          </p:cNvPr>
          <p:cNvSpPr>
            <a:spLocks noGrp="1"/>
          </p:cNvSpPr>
          <p:nvPr>
            <p:ph idx="1"/>
          </p:nvPr>
        </p:nvSpPr>
        <p:spPr/>
        <p:txBody>
          <a:bodyPr/>
          <a:lstStyle/>
          <a:p>
            <a:pPr algn="ctr"/>
            <a:r>
              <a:rPr lang="en-US" sz="3200" u="sng" dirty="0"/>
              <a:t>FOUR BASIC FUNCTIONS IN QUOTE WRITER</a:t>
            </a:r>
          </a:p>
          <a:p>
            <a:pPr algn="ctr"/>
            <a:r>
              <a:rPr lang="en-US" sz="3200" dirty="0"/>
              <a:t>4. Dealer Parts</a:t>
            </a:r>
          </a:p>
          <a:p>
            <a:pPr algn="ctr"/>
            <a:endParaRPr lang="en-US" dirty="0"/>
          </a:p>
          <a:p>
            <a:r>
              <a:rPr lang="en-US" sz="1800" dirty="0"/>
              <a:t>Dealer Parts are designed for frequently used “User Defined” parts. </a:t>
            </a:r>
          </a:p>
          <a:p>
            <a:endParaRPr lang="en-US" dirty="0"/>
          </a:p>
          <a:p>
            <a:r>
              <a:rPr lang="en-US" sz="1800" dirty="0"/>
              <a:t>Great Example: Service Center Info!</a:t>
            </a:r>
          </a:p>
          <a:p>
            <a:endParaRPr lang="en-US" dirty="0"/>
          </a:p>
          <a:p>
            <a:r>
              <a:rPr lang="en-US" sz="1800" dirty="0"/>
              <a:t>***You can only create “Dealer Parts” from </a:t>
            </a:r>
          </a:p>
          <a:p>
            <a:r>
              <a:rPr lang="en-US" sz="1800" dirty="0"/>
              <a:t>parts that are already “User Defined”</a:t>
            </a:r>
          </a:p>
          <a:p>
            <a:endParaRPr lang="en-US" dirty="0"/>
          </a:p>
        </p:txBody>
      </p:sp>
      <p:pic>
        <p:nvPicPr>
          <p:cNvPr id="6" name="Picture 5">
            <a:extLst>
              <a:ext uri="{FF2B5EF4-FFF2-40B4-BE49-F238E27FC236}">
                <a16:creationId xmlns:a16="http://schemas.microsoft.com/office/drawing/2014/main" id="{E8E05686-F806-42CD-A552-BABE305B155E}"/>
              </a:ext>
            </a:extLst>
          </p:cNvPr>
          <p:cNvPicPr>
            <a:picLocks noChangeAspect="1"/>
          </p:cNvPicPr>
          <p:nvPr/>
        </p:nvPicPr>
        <p:blipFill>
          <a:blip r:embed="rId2"/>
          <a:stretch>
            <a:fillRect/>
          </a:stretch>
        </p:blipFill>
        <p:spPr>
          <a:xfrm>
            <a:off x="5168302" y="4317979"/>
            <a:ext cx="6581775" cy="1285875"/>
          </a:xfrm>
          <a:prstGeom prst="rect">
            <a:avLst/>
          </a:prstGeom>
        </p:spPr>
      </p:pic>
      <p:sp>
        <p:nvSpPr>
          <p:cNvPr id="7" name="Oval 6">
            <a:extLst>
              <a:ext uri="{FF2B5EF4-FFF2-40B4-BE49-F238E27FC236}">
                <a16:creationId xmlns:a16="http://schemas.microsoft.com/office/drawing/2014/main" id="{9EEFEF03-4264-4291-B243-D6CEC8ED70B0}"/>
              </a:ext>
            </a:extLst>
          </p:cNvPr>
          <p:cNvSpPr/>
          <p:nvPr/>
        </p:nvSpPr>
        <p:spPr>
          <a:xfrm>
            <a:off x="5545777" y="4678878"/>
            <a:ext cx="3586348" cy="43938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EC3CBE93-B349-450A-8CE2-4D16AF2D9059}"/>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9" name="Picture 8" descr="Text&#10;&#10;Description automatically generated">
            <a:extLst>
              <a:ext uri="{FF2B5EF4-FFF2-40B4-BE49-F238E27FC236}">
                <a16:creationId xmlns:a16="http://schemas.microsoft.com/office/drawing/2014/main" id="{395B26EC-8201-41C8-BEBA-130FF977E71A}"/>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3839029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A4807-FE7C-4DAF-91A6-2395EC073D4C}"/>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691B941B-76C9-437E-AD48-D9AB301E4983}"/>
              </a:ext>
            </a:extLst>
          </p:cNvPr>
          <p:cNvSpPr>
            <a:spLocks noGrp="1"/>
          </p:cNvSpPr>
          <p:nvPr>
            <p:ph idx="1"/>
          </p:nvPr>
        </p:nvSpPr>
        <p:spPr/>
        <p:txBody>
          <a:bodyPr/>
          <a:lstStyle/>
          <a:p>
            <a:pPr algn="ctr"/>
            <a:r>
              <a:rPr lang="en-US" sz="3200" u="sng" dirty="0"/>
              <a:t>FOUR BASIC FUNCTIONS IN QUOTE WRITER</a:t>
            </a:r>
          </a:p>
          <a:p>
            <a:pPr algn="ctr"/>
            <a:r>
              <a:rPr lang="en-US" sz="3200" dirty="0"/>
              <a:t>4. Dealer Parts</a:t>
            </a:r>
          </a:p>
          <a:p>
            <a:pPr algn="ctr"/>
            <a:endParaRPr lang="en-US" dirty="0"/>
          </a:p>
          <a:p>
            <a:r>
              <a:rPr lang="en-US" sz="1800" dirty="0"/>
              <a:t>Dealer Parts are designed for frequently used “User Defined” parts. </a:t>
            </a:r>
          </a:p>
          <a:p>
            <a:endParaRPr lang="en-US" dirty="0"/>
          </a:p>
          <a:p>
            <a:r>
              <a:rPr lang="en-US" sz="1800" dirty="0"/>
              <a:t>Great Example: Service Center Info!</a:t>
            </a:r>
          </a:p>
          <a:p>
            <a:endParaRPr lang="en-US" dirty="0"/>
          </a:p>
          <a:p>
            <a:r>
              <a:rPr lang="en-US" sz="1800" dirty="0"/>
              <a:t>Why? So, you don’t have to type it out </a:t>
            </a:r>
          </a:p>
          <a:p>
            <a:r>
              <a:rPr lang="en-US" dirty="0"/>
              <a:t>Every Single Time!</a:t>
            </a:r>
            <a:endParaRPr lang="en-US" sz="1800" dirty="0"/>
          </a:p>
          <a:p>
            <a:endParaRPr lang="en-US" dirty="0"/>
          </a:p>
        </p:txBody>
      </p:sp>
      <p:pic>
        <p:nvPicPr>
          <p:cNvPr id="5" name="Picture 4">
            <a:extLst>
              <a:ext uri="{FF2B5EF4-FFF2-40B4-BE49-F238E27FC236}">
                <a16:creationId xmlns:a16="http://schemas.microsoft.com/office/drawing/2014/main" id="{2343BE08-3401-4C38-9B6A-71B3C7F35193}"/>
              </a:ext>
            </a:extLst>
          </p:cNvPr>
          <p:cNvPicPr>
            <a:picLocks noChangeAspect="1"/>
          </p:cNvPicPr>
          <p:nvPr/>
        </p:nvPicPr>
        <p:blipFill>
          <a:blip r:embed="rId2"/>
          <a:stretch>
            <a:fillRect/>
          </a:stretch>
        </p:blipFill>
        <p:spPr>
          <a:xfrm>
            <a:off x="4788217" y="4001294"/>
            <a:ext cx="5267325" cy="1657350"/>
          </a:xfrm>
          <a:prstGeom prst="rect">
            <a:avLst/>
          </a:prstGeom>
        </p:spPr>
      </p:pic>
      <p:pic>
        <p:nvPicPr>
          <p:cNvPr id="6" name="Picture 5">
            <a:extLst>
              <a:ext uri="{FF2B5EF4-FFF2-40B4-BE49-F238E27FC236}">
                <a16:creationId xmlns:a16="http://schemas.microsoft.com/office/drawing/2014/main" id="{A300C646-A3FE-4511-9284-660F5B2F19A1}"/>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EF22A4A5-9E78-41ED-A66E-8E04FF73ACF1}"/>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10153318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A4807-FE7C-4DAF-91A6-2395EC073D4C}"/>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691B941B-76C9-437E-AD48-D9AB301E4983}"/>
              </a:ext>
            </a:extLst>
          </p:cNvPr>
          <p:cNvSpPr>
            <a:spLocks noGrp="1"/>
          </p:cNvSpPr>
          <p:nvPr>
            <p:ph idx="1"/>
          </p:nvPr>
        </p:nvSpPr>
        <p:spPr/>
        <p:txBody>
          <a:bodyPr/>
          <a:lstStyle/>
          <a:p>
            <a:pPr algn="ctr"/>
            <a:r>
              <a:rPr lang="en-US" sz="3200" u="sng" dirty="0"/>
              <a:t>FOUR BASIC FUNCTIONS IN QUOTE WRITER</a:t>
            </a:r>
          </a:p>
          <a:p>
            <a:pPr algn="ctr"/>
            <a:r>
              <a:rPr lang="en-US" sz="3200" dirty="0"/>
              <a:t>4. Dealer Parts</a:t>
            </a:r>
          </a:p>
          <a:p>
            <a:pPr algn="ctr"/>
            <a:endParaRPr lang="en-US" dirty="0"/>
          </a:p>
          <a:p>
            <a:r>
              <a:rPr lang="en-US" sz="1800" dirty="0"/>
              <a:t>Dealer Parts are designed for frequently used “User Defined” parts. </a:t>
            </a:r>
          </a:p>
          <a:p>
            <a:endParaRPr lang="en-US" dirty="0"/>
          </a:p>
          <a:p>
            <a:r>
              <a:rPr lang="en-US" sz="1800" dirty="0"/>
              <a:t>First Step – Fill Out the Information</a:t>
            </a:r>
          </a:p>
          <a:p>
            <a:r>
              <a:rPr lang="en-US" dirty="0"/>
              <a:t>Second Step – Click Save</a:t>
            </a:r>
            <a:endParaRPr lang="en-US" sz="1800" dirty="0"/>
          </a:p>
          <a:p>
            <a:endParaRPr lang="en-US" dirty="0"/>
          </a:p>
        </p:txBody>
      </p:sp>
      <p:pic>
        <p:nvPicPr>
          <p:cNvPr id="6" name="Picture 5">
            <a:extLst>
              <a:ext uri="{FF2B5EF4-FFF2-40B4-BE49-F238E27FC236}">
                <a16:creationId xmlns:a16="http://schemas.microsoft.com/office/drawing/2014/main" id="{E9811D5C-350B-4084-885D-156DCD8E4E60}"/>
              </a:ext>
            </a:extLst>
          </p:cNvPr>
          <p:cNvPicPr>
            <a:picLocks noChangeAspect="1"/>
          </p:cNvPicPr>
          <p:nvPr/>
        </p:nvPicPr>
        <p:blipFill>
          <a:blip r:embed="rId2"/>
          <a:stretch>
            <a:fillRect/>
          </a:stretch>
        </p:blipFill>
        <p:spPr>
          <a:xfrm>
            <a:off x="4857518" y="3982212"/>
            <a:ext cx="6915150" cy="2400300"/>
          </a:xfrm>
          <a:prstGeom prst="rect">
            <a:avLst/>
          </a:prstGeom>
        </p:spPr>
      </p:pic>
      <p:sp>
        <p:nvSpPr>
          <p:cNvPr id="7" name="Oval 6">
            <a:extLst>
              <a:ext uri="{FF2B5EF4-FFF2-40B4-BE49-F238E27FC236}">
                <a16:creationId xmlns:a16="http://schemas.microsoft.com/office/drawing/2014/main" id="{641527C2-05E7-4BB5-9813-40EB0F82D9A9}"/>
              </a:ext>
            </a:extLst>
          </p:cNvPr>
          <p:cNvSpPr/>
          <p:nvPr/>
        </p:nvSpPr>
        <p:spPr>
          <a:xfrm>
            <a:off x="8940219" y="5798458"/>
            <a:ext cx="914400" cy="54805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F7464AB8-4B51-4351-B8B0-C34D74B1AD12}"/>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9" name="Picture 8" descr="Text&#10;&#10;Description automatically generated">
            <a:extLst>
              <a:ext uri="{FF2B5EF4-FFF2-40B4-BE49-F238E27FC236}">
                <a16:creationId xmlns:a16="http://schemas.microsoft.com/office/drawing/2014/main" id="{EEFD07C8-0A04-4EFF-909D-EAD67F200799}"/>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3507647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A4807-FE7C-4DAF-91A6-2395EC073D4C}"/>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691B941B-76C9-437E-AD48-D9AB301E4983}"/>
              </a:ext>
            </a:extLst>
          </p:cNvPr>
          <p:cNvSpPr>
            <a:spLocks noGrp="1"/>
          </p:cNvSpPr>
          <p:nvPr>
            <p:ph idx="1"/>
          </p:nvPr>
        </p:nvSpPr>
        <p:spPr/>
        <p:txBody>
          <a:bodyPr/>
          <a:lstStyle/>
          <a:p>
            <a:pPr algn="ctr"/>
            <a:r>
              <a:rPr lang="en-US" sz="3200" u="sng" dirty="0"/>
              <a:t>FOUR BASIC FUNCTIONS IN QUOTE WRITER</a:t>
            </a:r>
          </a:p>
          <a:p>
            <a:pPr algn="ctr"/>
            <a:r>
              <a:rPr lang="en-US" sz="3200" dirty="0"/>
              <a:t>4. Dealer Parts</a:t>
            </a:r>
          </a:p>
          <a:p>
            <a:pPr algn="ctr"/>
            <a:endParaRPr lang="en-US" dirty="0"/>
          </a:p>
          <a:p>
            <a:r>
              <a:rPr lang="en-US" sz="1800" dirty="0"/>
              <a:t>Dealer Parts are designed for frequently used “User Defined” parts. </a:t>
            </a:r>
          </a:p>
          <a:p>
            <a:endParaRPr lang="en-US" dirty="0"/>
          </a:p>
          <a:p>
            <a:r>
              <a:rPr lang="en-US" sz="1800" dirty="0"/>
              <a:t>Third Step– Copy to User Defined</a:t>
            </a:r>
          </a:p>
          <a:p>
            <a:endParaRPr lang="en-US" dirty="0"/>
          </a:p>
        </p:txBody>
      </p:sp>
      <p:pic>
        <p:nvPicPr>
          <p:cNvPr id="5" name="Picture 4">
            <a:extLst>
              <a:ext uri="{FF2B5EF4-FFF2-40B4-BE49-F238E27FC236}">
                <a16:creationId xmlns:a16="http://schemas.microsoft.com/office/drawing/2014/main" id="{422CFE48-DE7F-4E34-95BA-60680617C841}"/>
              </a:ext>
            </a:extLst>
          </p:cNvPr>
          <p:cNvPicPr>
            <a:picLocks noChangeAspect="1"/>
          </p:cNvPicPr>
          <p:nvPr/>
        </p:nvPicPr>
        <p:blipFill rotWithShape="1">
          <a:blip r:embed="rId2"/>
          <a:srcRect l="68201" t="34545" r="17597" b="36883"/>
          <a:stretch/>
        </p:blipFill>
        <p:spPr>
          <a:xfrm>
            <a:off x="4623077" y="3674722"/>
            <a:ext cx="7384032" cy="2785455"/>
          </a:xfrm>
          <a:prstGeom prst="rect">
            <a:avLst/>
          </a:prstGeom>
        </p:spPr>
      </p:pic>
      <p:sp>
        <p:nvSpPr>
          <p:cNvPr id="7" name="Oval 6">
            <a:extLst>
              <a:ext uri="{FF2B5EF4-FFF2-40B4-BE49-F238E27FC236}">
                <a16:creationId xmlns:a16="http://schemas.microsoft.com/office/drawing/2014/main" id="{641527C2-05E7-4BB5-9813-40EB0F82D9A9}"/>
              </a:ext>
            </a:extLst>
          </p:cNvPr>
          <p:cNvSpPr/>
          <p:nvPr/>
        </p:nvSpPr>
        <p:spPr>
          <a:xfrm>
            <a:off x="10308855" y="4702628"/>
            <a:ext cx="914400" cy="54805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0F0F4747-24CD-40E1-A520-3EE67EE66701}"/>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8" name="Picture 7" descr="Text&#10;&#10;Description automatically generated">
            <a:extLst>
              <a:ext uri="{FF2B5EF4-FFF2-40B4-BE49-F238E27FC236}">
                <a16:creationId xmlns:a16="http://schemas.microsoft.com/office/drawing/2014/main" id="{6BD40627-281B-497B-A07A-E7EB6F1CF53E}"/>
              </a:ext>
            </a:extLst>
          </p:cNvPr>
          <p:cNvPicPr>
            <a:picLocks noChangeAspect="1"/>
          </p:cNvPicPr>
          <p:nvPr/>
        </p:nvPicPr>
        <p:blipFill>
          <a:blip r:embed="rId4"/>
          <a:stretch>
            <a:fillRect/>
          </a:stretch>
        </p:blipFill>
        <p:spPr>
          <a:xfrm>
            <a:off x="189352" y="908477"/>
            <a:ext cx="1566037" cy="471899"/>
          </a:xfrm>
          <a:prstGeom prst="rect">
            <a:avLst/>
          </a:prstGeom>
        </p:spPr>
      </p:pic>
      <p:cxnSp>
        <p:nvCxnSpPr>
          <p:cNvPr id="9" name="Connector: Elbow 8">
            <a:extLst>
              <a:ext uri="{FF2B5EF4-FFF2-40B4-BE49-F238E27FC236}">
                <a16:creationId xmlns:a16="http://schemas.microsoft.com/office/drawing/2014/main" id="{4B8E3058-45DF-4296-9929-304AC1225BA4}"/>
              </a:ext>
            </a:extLst>
          </p:cNvPr>
          <p:cNvCxnSpPr/>
          <p:nvPr/>
        </p:nvCxnSpPr>
        <p:spPr>
          <a:xfrm flipV="1">
            <a:off x="6812280" y="5001768"/>
            <a:ext cx="1106424" cy="248919"/>
          </a:xfrm>
          <a:prstGeom prst="bentConnector3">
            <a:avLst>
              <a:gd name="adj1" fmla="val 41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7745FD13-FFAB-4A26-A916-E62A51097C23}"/>
              </a:ext>
            </a:extLst>
          </p:cNvPr>
          <p:cNvCxnSpPr>
            <a:cxnSpLocks/>
          </p:cNvCxnSpPr>
          <p:nvPr/>
        </p:nvCxnSpPr>
        <p:spPr>
          <a:xfrm>
            <a:off x="8650224" y="5001767"/>
            <a:ext cx="1591056" cy="1"/>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98143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84BD587-99BB-4455-958E-28A32E9CAAD1}"/>
              </a:ext>
            </a:extLst>
          </p:cNvPr>
          <p:cNvPicPr>
            <a:picLocks noChangeAspect="1"/>
          </p:cNvPicPr>
          <p:nvPr/>
        </p:nvPicPr>
        <p:blipFill rotWithShape="1">
          <a:blip r:embed="rId2"/>
          <a:srcRect l="69545" t="37662" r="16623" b="41559"/>
          <a:stretch/>
        </p:blipFill>
        <p:spPr>
          <a:xfrm>
            <a:off x="1888176" y="4263240"/>
            <a:ext cx="8277101" cy="2331578"/>
          </a:xfrm>
          <a:prstGeom prst="rect">
            <a:avLst/>
          </a:prstGeom>
        </p:spPr>
      </p:pic>
      <p:sp>
        <p:nvSpPr>
          <p:cNvPr id="2" name="Title 1">
            <a:extLst>
              <a:ext uri="{FF2B5EF4-FFF2-40B4-BE49-F238E27FC236}">
                <a16:creationId xmlns:a16="http://schemas.microsoft.com/office/drawing/2014/main" id="{DEDB0F5D-5A8A-483A-9785-F110837D5C21}"/>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0095FA13-2D1C-41A4-8429-32CAC21CCD34}"/>
              </a:ext>
            </a:extLst>
          </p:cNvPr>
          <p:cNvSpPr>
            <a:spLocks noGrp="1"/>
          </p:cNvSpPr>
          <p:nvPr>
            <p:ph idx="1"/>
          </p:nvPr>
        </p:nvSpPr>
        <p:spPr/>
        <p:txBody>
          <a:bodyPr/>
          <a:lstStyle/>
          <a:p>
            <a:pPr algn="ctr"/>
            <a:r>
              <a:rPr lang="en-US" sz="3200" u="sng" dirty="0"/>
              <a:t>FOUR BASIC FUNCTIONS IN QUOTE WRITER</a:t>
            </a:r>
          </a:p>
          <a:p>
            <a:pPr algn="ctr"/>
            <a:r>
              <a:rPr lang="en-US" sz="3200" dirty="0"/>
              <a:t>4. Dealer Parts</a:t>
            </a:r>
          </a:p>
          <a:p>
            <a:r>
              <a:rPr lang="en-US" sz="2400" dirty="0"/>
              <a:t>To Create a Dealer Part:</a:t>
            </a:r>
          </a:p>
          <a:p>
            <a:r>
              <a:rPr lang="en-US" sz="2400" dirty="0"/>
              <a:t>Fourth Step - Right Click on a “User Defined” Part</a:t>
            </a:r>
          </a:p>
          <a:p>
            <a:r>
              <a:rPr lang="en-US" sz="2400" dirty="0"/>
              <a:t>Fifth Step - Scroll Up to “Copy to” and over to “Dealer</a:t>
            </a:r>
          </a:p>
          <a:p>
            <a:endParaRPr lang="en-US" dirty="0"/>
          </a:p>
        </p:txBody>
      </p:sp>
      <p:sp>
        <p:nvSpPr>
          <p:cNvPr id="7" name="Oval 6">
            <a:extLst>
              <a:ext uri="{FF2B5EF4-FFF2-40B4-BE49-F238E27FC236}">
                <a16:creationId xmlns:a16="http://schemas.microsoft.com/office/drawing/2014/main" id="{1A478EB8-FA75-45B2-A81F-17FF9071BD42}"/>
              </a:ext>
            </a:extLst>
          </p:cNvPr>
          <p:cNvSpPr/>
          <p:nvPr/>
        </p:nvSpPr>
        <p:spPr>
          <a:xfrm>
            <a:off x="7897091" y="5688281"/>
            <a:ext cx="1496291" cy="48868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789FE5B0-D89D-406A-865B-C0B90932DFBC}"/>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9" name="Picture 8" descr="Text&#10;&#10;Description automatically generated">
            <a:extLst>
              <a:ext uri="{FF2B5EF4-FFF2-40B4-BE49-F238E27FC236}">
                <a16:creationId xmlns:a16="http://schemas.microsoft.com/office/drawing/2014/main" id="{4CA471A6-04A6-4C02-8D7D-2EDE7F40701E}"/>
              </a:ext>
            </a:extLst>
          </p:cNvPr>
          <p:cNvPicPr>
            <a:picLocks noChangeAspect="1"/>
          </p:cNvPicPr>
          <p:nvPr/>
        </p:nvPicPr>
        <p:blipFill>
          <a:blip r:embed="rId4"/>
          <a:stretch>
            <a:fillRect/>
          </a:stretch>
        </p:blipFill>
        <p:spPr>
          <a:xfrm>
            <a:off x="189352" y="908477"/>
            <a:ext cx="1566037" cy="471899"/>
          </a:xfrm>
          <a:prstGeom prst="rect">
            <a:avLst/>
          </a:prstGeom>
        </p:spPr>
      </p:pic>
      <p:cxnSp>
        <p:nvCxnSpPr>
          <p:cNvPr id="10" name="Connector: Elbow 9">
            <a:extLst>
              <a:ext uri="{FF2B5EF4-FFF2-40B4-BE49-F238E27FC236}">
                <a16:creationId xmlns:a16="http://schemas.microsoft.com/office/drawing/2014/main" id="{A8C752FB-1682-45BC-A738-29C0991BF4DA}"/>
              </a:ext>
            </a:extLst>
          </p:cNvPr>
          <p:cNvCxnSpPr>
            <a:cxnSpLocks/>
          </p:cNvCxnSpPr>
          <p:nvPr/>
        </p:nvCxnSpPr>
        <p:spPr>
          <a:xfrm flipV="1">
            <a:off x="5120640" y="5458968"/>
            <a:ext cx="530352" cy="402336"/>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or: Elbow 11">
            <a:extLst>
              <a:ext uri="{FF2B5EF4-FFF2-40B4-BE49-F238E27FC236}">
                <a16:creationId xmlns:a16="http://schemas.microsoft.com/office/drawing/2014/main" id="{55E4F993-1806-470C-93F7-7F89A0161E7A}"/>
              </a:ext>
            </a:extLst>
          </p:cNvPr>
          <p:cNvCxnSpPr>
            <a:cxnSpLocks/>
          </p:cNvCxnSpPr>
          <p:nvPr/>
        </p:nvCxnSpPr>
        <p:spPr>
          <a:xfrm>
            <a:off x="6364224" y="5458968"/>
            <a:ext cx="1950869" cy="466344"/>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68824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A597D-D29D-4990-BD4B-4EF91E90B0C5}"/>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80015384-37DE-4DB4-B091-EA566311F43A}"/>
              </a:ext>
            </a:extLst>
          </p:cNvPr>
          <p:cNvSpPr>
            <a:spLocks noGrp="1"/>
          </p:cNvSpPr>
          <p:nvPr>
            <p:ph idx="1"/>
          </p:nvPr>
        </p:nvSpPr>
        <p:spPr/>
        <p:txBody>
          <a:bodyPr/>
          <a:lstStyle/>
          <a:p>
            <a:pPr algn="ctr"/>
            <a:r>
              <a:rPr lang="en-US" sz="2800" u="sng" dirty="0"/>
              <a:t>FOUR BASIC FUNCTIONS IN QUOTE WRITER</a:t>
            </a:r>
          </a:p>
          <a:p>
            <a:pPr algn="ctr"/>
            <a:r>
              <a:rPr lang="en-US" sz="2800" dirty="0"/>
              <a:t>4. Dealer Parts</a:t>
            </a:r>
          </a:p>
          <a:p>
            <a:endParaRPr lang="en-US" dirty="0"/>
          </a:p>
          <a:p>
            <a:r>
              <a:rPr lang="en-US" dirty="0"/>
              <a:t>You’ll be prompted to “Export to Dealer”. Click “Ok”</a:t>
            </a:r>
          </a:p>
        </p:txBody>
      </p:sp>
      <p:pic>
        <p:nvPicPr>
          <p:cNvPr id="7" name="Picture 6">
            <a:extLst>
              <a:ext uri="{FF2B5EF4-FFF2-40B4-BE49-F238E27FC236}">
                <a16:creationId xmlns:a16="http://schemas.microsoft.com/office/drawing/2014/main" id="{7265C08A-BBDC-40C1-8571-4E0CB65136D6}"/>
              </a:ext>
            </a:extLst>
          </p:cNvPr>
          <p:cNvPicPr>
            <a:picLocks noChangeAspect="1"/>
          </p:cNvPicPr>
          <p:nvPr/>
        </p:nvPicPr>
        <p:blipFill>
          <a:blip r:embed="rId2"/>
          <a:stretch>
            <a:fillRect/>
          </a:stretch>
        </p:blipFill>
        <p:spPr>
          <a:xfrm>
            <a:off x="2717482" y="3717215"/>
            <a:ext cx="6197918" cy="2459748"/>
          </a:xfrm>
          <a:prstGeom prst="rect">
            <a:avLst/>
          </a:prstGeom>
        </p:spPr>
      </p:pic>
      <p:sp>
        <p:nvSpPr>
          <p:cNvPr id="5" name="Oval 4">
            <a:extLst>
              <a:ext uri="{FF2B5EF4-FFF2-40B4-BE49-F238E27FC236}">
                <a16:creationId xmlns:a16="http://schemas.microsoft.com/office/drawing/2014/main" id="{8CDC55F5-C5E9-400E-A264-E9402F41EFB5}"/>
              </a:ext>
            </a:extLst>
          </p:cNvPr>
          <p:cNvSpPr/>
          <p:nvPr/>
        </p:nvSpPr>
        <p:spPr>
          <a:xfrm>
            <a:off x="7505245" y="4900775"/>
            <a:ext cx="1318715" cy="56733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0187D092-56F8-47F9-A216-AD14C2ADFCB8}"/>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8" name="Picture 7" descr="Text&#10;&#10;Description automatically generated">
            <a:extLst>
              <a:ext uri="{FF2B5EF4-FFF2-40B4-BE49-F238E27FC236}">
                <a16:creationId xmlns:a16="http://schemas.microsoft.com/office/drawing/2014/main" id="{2AC215F4-C1C5-4175-9790-0146248F93A2}"/>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27457572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A597D-D29D-4990-BD4B-4EF91E90B0C5}"/>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80015384-37DE-4DB4-B091-EA566311F43A}"/>
              </a:ext>
            </a:extLst>
          </p:cNvPr>
          <p:cNvSpPr>
            <a:spLocks noGrp="1"/>
          </p:cNvSpPr>
          <p:nvPr>
            <p:ph idx="1"/>
          </p:nvPr>
        </p:nvSpPr>
        <p:spPr/>
        <p:txBody>
          <a:bodyPr/>
          <a:lstStyle/>
          <a:p>
            <a:pPr algn="ctr"/>
            <a:r>
              <a:rPr lang="en-US" sz="2800" u="sng" dirty="0"/>
              <a:t>FOUR BASIC FUNCTIONS IN QUOTE WRITER</a:t>
            </a:r>
          </a:p>
          <a:p>
            <a:pPr algn="ctr"/>
            <a:r>
              <a:rPr lang="en-US" sz="2800" dirty="0"/>
              <a:t>4. Dealer Parts</a:t>
            </a:r>
          </a:p>
          <a:p>
            <a:endParaRPr lang="en-US" dirty="0"/>
          </a:p>
          <a:p>
            <a:r>
              <a:rPr lang="en-US" dirty="0"/>
              <a:t>Don’t forget to OMIT the original one!</a:t>
            </a:r>
          </a:p>
        </p:txBody>
      </p:sp>
      <p:pic>
        <p:nvPicPr>
          <p:cNvPr id="6" name="Picture 5">
            <a:extLst>
              <a:ext uri="{FF2B5EF4-FFF2-40B4-BE49-F238E27FC236}">
                <a16:creationId xmlns:a16="http://schemas.microsoft.com/office/drawing/2014/main" id="{EC7C3975-C13A-4FB9-BB2B-AB20F202E229}"/>
              </a:ext>
            </a:extLst>
          </p:cNvPr>
          <p:cNvPicPr>
            <a:picLocks noChangeAspect="1"/>
          </p:cNvPicPr>
          <p:nvPr/>
        </p:nvPicPr>
        <p:blipFill>
          <a:blip r:embed="rId2"/>
          <a:stretch>
            <a:fillRect/>
          </a:stretch>
        </p:blipFill>
        <p:spPr>
          <a:xfrm>
            <a:off x="771525" y="3814445"/>
            <a:ext cx="10648950" cy="1343025"/>
          </a:xfrm>
          <a:prstGeom prst="rect">
            <a:avLst/>
          </a:prstGeom>
        </p:spPr>
      </p:pic>
      <p:sp>
        <p:nvSpPr>
          <p:cNvPr id="5" name="Oval 4">
            <a:extLst>
              <a:ext uri="{FF2B5EF4-FFF2-40B4-BE49-F238E27FC236}">
                <a16:creationId xmlns:a16="http://schemas.microsoft.com/office/drawing/2014/main" id="{8CDC55F5-C5E9-400E-A264-E9402F41EFB5}"/>
              </a:ext>
            </a:extLst>
          </p:cNvPr>
          <p:cNvSpPr/>
          <p:nvPr/>
        </p:nvSpPr>
        <p:spPr>
          <a:xfrm>
            <a:off x="5872744" y="4576353"/>
            <a:ext cx="1114697" cy="46155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C6E00F2E-FE74-444C-99A8-9CE4E13AFCCD}"/>
              </a:ext>
            </a:extLst>
          </p:cNvPr>
          <p:cNvSpPr/>
          <p:nvPr/>
        </p:nvSpPr>
        <p:spPr>
          <a:xfrm>
            <a:off x="10478391" y="4255179"/>
            <a:ext cx="1114697" cy="46155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26D1EC84-3A8A-44B4-B91E-32D49B916D71}"/>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9" name="Picture 8" descr="Text&#10;&#10;Description automatically generated">
            <a:extLst>
              <a:ext uri="{FF2B5EF4-FFF2-40B4-BE49-F238E27FC236}">
                <a16:creationId xmlns:a16="http://schemas.microsoft.com/office/drawing/2014/main" id="{16F23247-9D08-4FD6-A40B-21CB3142208D}"/>
              </a:ext>
            </a:extLst>
          </p:cNvPr>
          <p:cNvPicPr>
            <a:picLocks noChangeAspect="1"/>
          </p:cNvPicPr>
          <p:nvPr/>
        </p:nvPicPr>
        <p:blipFill>
          <a:blip r:embed="rId4"/>
          <a:stretch>
            <a:fillRect/>
          </a:stretch>
        </p:blipFill>
        <p:spPr>
          <a:xfrm>
            <a:off x="189352" y="908477"/>
            <a:ext cx="1566037" cy="471899"/>
          </a:xfrm>
          <a:prstGeom prst="rect">
            <a:avLst/>
          </a:prstGeom>
        </p:spPr>
      </p:pic>
      <p:sp>
        <p:nvSpPr>
          <p:cNvPr id="4" name="Oval 3">
            <a:extLst>
              <a:ext uri="{FF2B5EF4-FFF2-40B4-BE49-F238E27FC236}">
                <a16:creationId xmlns:a16="http://schemas.microsoft.com/office/drawing/2014/main" id="{418F3E67-8265-433C-995E-350B6A3F15E5}"/>
              </a:ext>
            </a:extLst>
          </p:cNvPr>
          <p:cNvSpPr/>
          <p:nvPr/>
        </p:nvSpPr>
        <p:spPr>
          <a:xfrm>
            <a:off x="1620723" y="4389120"/>
            <a:ext cx="333426" cy="30932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Connector: Elbow 10">
            <a:extLst>
              <a:ext uri="{FF2B5EF4-FFF2-40B4-BE49-F238E27FC236}">
                <a16:creationId xmlns:a16="http://schemas.microsoft.com/office/drawing/2014/main" id="{63910FF9-10E0-426B-BB38-75DFF3BBA575}"/>
              </a:ext>
            </a:extLst>
          </p:cNvPr>
          <p:cNvCxnSpPr>
            <a:cxnSpLocks/>
          </p:cNvCxnSpPr>
          <p:nvPr/>
        </p:nvCxnSpPr>
        <p:spPr>
          <a:xfrm>
            <a:off x="1954149" y="4485956"/>
            <a:ext cx="3851920" cy="321174"/>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nector: Elbow 13">
            <a:extLst>
              <a:ext uri="{FF2B5EF4-FFF2-40B4-BE49-F238E27FC236}">
                <a16:creationId xmlns:a16="http://schemas.microsoft.com/office/drawing/2014/main" id="{04B5BD8C-0E17-49BE-B378-3FDA76168893}"/>
              </a:ext>
            </a:extLst>
          </p:cNvPr>
          <p:cNvCxnSpPr>
            <a:cxnSpLocks/>
          </p:cNvCxnSpPr>
          <p:nvPr/>
        </p:nvCxnSpPr>
        <p:spPr>
          <a:xfrm flipV="1">
            <a:off x="7054118" y="4485956"/>
            <a:ext cx="3562066" cy="321174"/>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24305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1C6BD-D80F-44B2-8D37-A42D26F9963A}"/>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0C7633DE-2C7B-4793-8B98-EE4F40FE977A}"/>
              </a:ext>
            </a:extLst>
          </p:cNvPr>
          <p:cNvSpPr>
            <a:spLocks noGrp="1"/>
          </p:cNvSpPr>
          <p:nvPr>
            <p:ph idx="1"/>
          </p:nvPr>
        </p:nvSpPr>
        <p:spPr/>
        <p:txBody>
          <a:bodyPr/>
          <a:lstStyle/>
          <a:p>
            <a:pPr algn="ctr"/>
            <a:r>
              <a:rPr lang="en-US" sz="2800" u="sng" dirty="0"/>
              <a:t>FOUR BASIC FUNCTIONS IN QUOTE WRITER</a:t>
            </a:r>
          </a:p>
          <a:p>
            <a:pPr algn="ctr"/>
            <a:r>
              <a:rPr lang="en-US" sz="2800" dirty="0"/>
              <a:t>4. Dealer Parts</a:t>
            </a:r>
          </a:p>
          <a:p>
            <a:endParaRPr lang="en-US" dirty="0"/>
          </a:p>
          <a:p>
            <a:r>
              <a:rPr lang="en-US" dirty="0"/>
              <a:t>Now that you’ve created a “Dealer Part”, you can import that part number without having to re-type everything!</a:t>
            </a:r>
          </a:p>
          <a:p>
            <a:endParaRPr lang="en-US" dirty="0"/>
          </a:p>
          <a:p>
            <a:pPr marL="342900" indent="-342900">
              <a:buAutoNum type="arabicPeriod"/>
            </a:pPr>
            <a:r>
              <a:rPr lang="en-US" dirty="0"/>
              <a:t>Right Click where the part goes</a:t>
            </a:r>
          </a:p>
          <a:p>
            <a:pPr marL="342900" indent="-342900">
              <a:buAutoNum type="arabicPeriod"/>
            </a:pPr>
            <a:r>
              <a:rPr lang="en-US" dirty="0"/>
              <a:t>Scroll Up to “Add”</a:t>
            </a:r>
          </a:p>
          <a:p>
            <a:pPr marL="342900" indent="-342900">
              <a:buAutoNum type="arabicPeriod"/>
            </a:pPr>
            <a:r>
              <a:rPr lang="en-US" dirty="0"/>
              <a:t>Scroll Over to User “Defined Part”</a:t>
            </a:r>
          </a:p>
          <a:p>
            <a:pPr marL="342900" indent="-342900">
              <a:buAutoNum type="arabicPeriod"/>
            </a:pPr>
            <a:r>
              <a:rPr lang="en-US" dirty="0"/>
              <a:t>Over again to “From Dealer Part”</a:t>
            </a:r>
          </a:p>
        </p:txBody>
      </p:sp>
      <p:pic>
        <p:nvPicPr>
          <p:cNvPr id="6" name="Picture 5">
            <a:extLst>
              <a:ext uri="{FF2B5EF4-FFF2-40B4-BE49-F238E27FC236}">
                <a16:creationId xmlns:a16="http://schemas.microsoft.com/office/drawing/2014/main" id="{14240A73-497B-4C51-9029-FDDD4063CF63}"/>
              </a:ext>
            </a:extLst>
          </p:cNvPr>
          <p:cNvPicPr>
            <a:picLocks noChangeAspect="1"/>
          </p:cNvPicPr>
          <p:nvPr/>
        </p:nvPicPr>
        <p:blipFill rotWithShape="1">
          <a:blip r:embed="rId2"/>
          <a:srcRect l="69253" t="37143" r="13214" b="41039"/>
          <a:stretch/>
        </p:blipFill>
        <p:spPr>
          <a:xfrm>
            <a:off x="4631377" y="3962699"/>
            <a:ext cx="7140886" cy="1666205"/>
          </a:xfrm>
          <a:prstGeom prst="rect">
            <a:avLst/>
          </a:prstGeom>
        </p:spPr>
      </p:pic>
      <p:sp>
        <p:nvSpPr>
          <p:cNvPr id="7" name="Oval 6">
            <a:extLst>
              <a:ext uri="{FF2B5EF4-FFF2-40B4-BE49-F238E27FC236}">
                <a16:creationId xmlns:a16="http://schemas.microsoft.com/office/drawing/2014/main" id="{889CFBB4-1EC1-4589-8DA2-57865CBFC61B}"/>
              </a:ext>
            </a:extLst>
          </p:cNvPr>
          <p:cNvSpPr/>
          <p:nvPr/>
        </p:nvSpPr>
        <p:spPr>
          <a:xfrm>
            <a:off x="6792686" y="3962699"/>
            <a:ext cx="534389" cy="4311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Connector: Elbow 8">
            <a:extLst>
              <a:ext uri="{FF2B5EF4-FFF2-40B4-BE49-F238E27FC236}">
                <a16:creationId xmlns:a16="http://schemas.microsoft.com/office/drawing/2014/main" id="{C99F5856-56D0-4645-BB1F-3FC47E137CD9}"/>
              </a:ext>
            </a:extLst>
          </p:cNvPr>
          <p:cNvCxnSpPr/>
          <p:nvPr/>
        </p:nvCxnSpPr>
        <p:spPr>
          <a:xfrm>
            <a:off x="7327075" y="4132613"/>
            <a:ext cx="1365663" cy="843148"/>
          </a:xfrm>
          <a:prstGeom prst="bentConnector3">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Connector: Elbow 9">
            <a:extLst>
              <a:ext uri="{FF2B5EF4-FFF2-40B4-BE49-F238E27FC236}">
                <a16:creationId xmlns:a16="http://schemas.microsoft.com/office/drawing/2014/main" id="{54AD1C56-B883-4E3E-9CF0-CEF56BE622B1}"/>
              </a:ext>
            </a:extLst>
          </p:cNvPr>
          <p:cNvCxnSpPr>
            <a:cxnSpLocks/>
          </p:cNvCxnSpPr>
          <p:nvPr/>
        </p:nvCxnSpPr>
        <p:spPr>
          <a:xfrm>
            <a:off x="9488384" y="4975761"/>
            <a:ext cx="890650" cy="296883"/>
          </a:xfrm>
          <a:prstGeom prst="bentConnector3">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8B9BDA9D-F142-447D-B882-B80A7BB2D4B1}"/>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11" name="Picture 10" descr="Text&#10;&#10;Description automatically generated">
            <a:extLst>
              <a:ext uri="{FF2B5EF4-FFF2-40B4-BE49-F238E27FC236}">
                <a16:creationId xmlns:a16="http://schemas.microsoft.com/office/drawing/2014/main" id="{04DD7CC2-54A3-4EC5-9487-9CF6F213E413}"/>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41685751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p:txBody>
          <a:bodyPr/>
          <a:lstStyle/>
          <a:p>
            <a:pPr algn="ctr"/>
            <a:r>
              <a:rPr lang="en-US" sz="1800" u="sng" dirty="0"/>
              <a:t>FOUR BASIC FUNCTIONS IN QUOTE WRITER</a:t>
            </a:r>
          </a:p>
          <a:p>
            <a:pPr algn="ctr"/>
            <a:r>
              <a:rPr lang="en-US" sz="1800" dirty="0"/>
              <a:t>4. Dealer Parts</a:t>
            </a:r>
          </a:p>
          <a:p>
            <a:endParaRPr lang="en-US" dirty="0"/>
          </a:p>
          <a:p>
            <a:r>
              <a:rPr lang="en-US" dirty="0"/>
              <a:t>Once you follow those steps, you’ll be prompted to add a part from YOUR dealer parts catalog.  Double click on the item, and select “Ok”</a:t>
            </a:r>
          </a:p>
          <a:p>
            <a:endParaRPr lang="en-US" dirty="0"/>
          </a:p>
          <a:p>
            <a:endParaRPr lang="en-US" dirty="0"/>
          </a:p>
          <a:p>
            <a:r>
              <a:rPr lang="en-US" dirty="0"/>
              <a:t>*** I have A LOT of “Dealer Parts”.  YOURS</a:t>
            </a:r>
          </a:p>
          <a:p>
            <a:r>
              <a:rPr lang="en-US" dirty="0"/>
              <a:t>may not look like this yet, but you’ll get there</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8" name="Picture 7">
            <a:extLst>
              <a:ext uri="{FF2B5EF4-FFF2-40B4-BE49-F238E27FC236}">
                <a16:creationId xmlns:a16="http://schemas.microsoft.com/office/drawing/2014/main" id="{1CD45973-F096-4F96-9566-F81E14C1997A}"/>
              </a:ext>
            </a:extLst>
          </p:cNvPr>
          <p:cNvPicPr>
            <a:picLocks noChangeAspect="1"/>
          </p:cNvPicPr>
          <p:nvPr/>
        </p:nvPicPr>
        <p:blipFill>
          <a:blip r:embed="rId4"/>
          <a:stretch>
            <a:fillRect/>
          </a:stretch>
        </p:blipFill>
        <p:spPr>
          <a:xfrm>
            <a:off x="5886849" y="3130877"/>
            <a:ext cx="5268450" cy="3536112"/>
          </a:xfrm>
          <a:prstGeom prst="rect">
            <a:avLst/>
          </a:prstGeom>
        </p:spPr>
      </p:pic>
      <p:sp>
        <p:nvSpPr>
          <p:cNvPr id="4" name="Oval 3">
            <a:extLst>
              <a:ext uri="{FF2B5EF4-FFF2-40B4-BE49-F238E27FC236}">
                <a16:creationId xmlns:a16="http://schemas.microsoft.com/office/drawing/2014/main" id="{E73570FC-4279-45CF-B98A-299B948A89E8}"/>
              </a:ext>
            </a:extLst>
          </p:cNvPr>
          <p:cNvSpPr/>
          <p:nvPr/>
        </p:nvSpPr>
        <p:spPr>
          <a:xfrm>
            <a:off x="5757672" y="4092734"/>
            <a:ext cx="4145280" cy="41148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423188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p:txBody>
          <a:bodyPr/>
          <a:lstStyle/>
          <a:p>
            <a:pPr algn="ctr"/>
            <a:r>
              <a:rPr lang="en-US" sz="1800" u="sng" dirty="0"/>
              <a:t>FOUR BASIC FUNCTIONS IN QUOTE WRITER</a:t>
            </a:r>
          </a:p>
          <a:p>
            <a:pPr algn="ctr"/>
            <a:r>
              <a:rPr lang="en-US" sz="1800" dirty="0"/>
              <a:t>4. Dealer Parts</a:t>
            </a:r>
          </a:p>
          <a:p>
            <a:endParaRPr lang="en-US" dirty="0"/>
          </a:p>
          <a:p>
            <a:r>
              <a:rPr lang="en-US" dirty="0"/>
              <a:t>					</a:t>
            </a:r>
            <a:r>
              <a:rPr lang="en-US" sz="4400" dirty="0"/>
              <a:t>VOILÀ</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6" name="Picture 5">
            <a:extLst>
              <a:ext uri="{FF2B5EF4-FFF2-40B4-BE49-F238E27FC236}">
                <a16:creationId xmlns:a16="http://schemas.microsoft.com/office/drawing/2014/main" id="{AB8770B9-F4FC-4EE0-8B26-2E32078576AE}"/>
              </a:ext>
            </a:extLst>
          </p:cNvPr>
          <p:cNvPicPr>
            <a:picLocks noChangeAspect="1"/>
          </p:cNvPicPr>
          <p:nvPr/>
        </p:nvPicPr>
        <p:blipFill>
          <a:blip r:embed="rId4"/>
          <a:stretch>
            <a:fillRect/>
          </a:stretch>
        </p:blipFill>
        <p:spPr>
          <a:xfrm>
            <a:off x="1687398" y="4194028"/>
            <a:ext cx="9017953" cy="1528042"/>
          </a:xfrm>
          <a:prstGeom prst="rect">
            <a:avLst/>
          </a:prstGeom>
        </p:spPr>
      </p:pic>
    </p:spTree>
    <p:extLst>
      <p:ext uri="{BB962C8B-B14F-4D97-AF65-F5344CB8AC3E}">
        <p14:creationId xmlns:p14="http://schemas.microsoft.com/office/powerpoint/2010/main" val="28559089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red&#10;&#10;Description automatically generated">
            <a:extLst>
              <a:ext uri="{FF2B5EF4-FFF2-40B4-BE49-F238E27FC236}">
                <a16:creationId xmlns:a16="http://schemas.microsoft.com/office/drawing/2014/main" id="{F806CBF8-6F4A-4144-8605-B723AF5F1997}"/>
              </a:ext>
            </a:extLst>
          </p:cNvPr>
          <p:cNvPicPr>
            <a:picLocks noGrp="1" noChangeAspect="1"/>
          </p:cNvPicPr>
          <p:nvPr>
            <p:ph idx="1"/>
          </p:nvPr>
        </p:nvPicPr>
        <p:blipFill>
          <a:blip r:embed="rId2"/>
          <a:stretch>
            <a:fillRect/>
          </a:stretch>
        </p:blipFill>
        <p:spPr>
          <a:xfrm>
            <a:off x="3703781" y="1960056"/>
            <a:ext cx="4433455" cy="4433455"/>
          </a:xfrm>
        </p:spPr>
      </p:pic>
      <p:sp>
        <p:nvSpPr>
          <p:cNvPr id="6" name="Title 1">
            <a:extLst>
              <a:ext uri="{FF2B5EF4-FFF2-40B4-BE49-F238E27FC236}">
                <a16:creationId xmlns:a16="http://schemas.microsoft.com/office/drawing/2014/main" id="{4F16B699-9795-49E0-B85E-B6D96C303E88}"/>
              </a:ext>
            </a:extLst>
          </p:cNvPr>
          <p:cNvSpPr txBox="1">
            <a:spLocks/>
          </p:cNvSpPr>
          <p:nvPr/>
        </p:nvSpPr>
        <p:spPr>
          <a:xfrm>
            <a:off x="2031538" y="146712"/>
            <a:ext cx="5120114" cy="914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solidFill>
                <a:latin typeface="Interstate" panose="02000503080000020004" pitchFamily="2" charset="0"/>
                <a:ea typeface="+mj-ea"/>
                <a:cs typeface="+mj-cs"/>
              </a:defRPr>
            </a:lvl1pPr>
          </a:lstStyle>
          <a:p>
            <a:r>
              <a:rPr lang="en-US" sz="3200" dirty="0"/>
              <a:t>Intro to Quote Writer</a:t>
            </a:r>
          </a:p>
        </p:txBody>
      </p:sp>
      <p:pic>
        <p:nvPicPr>
          <p:cNvPr id="4" name="Picture 3">
            <a:extLst>
              <a:ext uri="{FF2B5EF4-FFF2-40B4-BE49-F238E27FC236}">
                <a16:creationId xmlns:a16="http://schemas.microsoft.com/office/drawing/2014/main" id="{399F6B74-AD80-4D78-9670-5FA68139CC72}"/>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0F7F67E0-F9E1-438C-B48C-1A50A4CF635C}"/>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36409965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FC-94 / Invader Chassis</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570451" y="2840795"/>
            <a:ext cx="5108896" cy="2200537"/>
          </a:xfrm>
        </p:spPr>
        <p:txBody>
          <a:bodyPr/>
          <a:lstStyle/>
          <a:p>
            <a:pPr algn="ctr"/>
            <a:r>
              <a:rPr lang="en-US" sz="4000" dirty="0"/>
              <a:t>FC-94/INVADER CHASSIS IMPORTATION INTO QW</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1028" name="Picture 4" descr="FC-94 Fire Truck Chassis - Spartan Emergency Response">
            <a:extLst>
              <a:ext uri="{FF2B5EF4-FFF2-40B4-BE49-F238E27FC236}">
                <a16:creationId xmlns:a16="http://schemas.microsoft.com/office/drawing/2014/main" id="{30677557-5ECA-476F-825C-0C207FFE57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6549" y="1593152"/>
            <a:ext cx="5715000" cy="4695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4702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FC-94 / Invader Chassis</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358013" y="2328731"/>
            <a:ext cx="10463309" cy="2200537"/>
          </a:xfrm>
        </p:spPr>
        <p:txBody>
          <a:bodyPr/>
          <a:lstStyle/>
          <a:p>
            <a:r>
              <a:rPr lang="en-US" sz="3600" dirty="0"/>
              <a:t>FC-94/INVADER CHASSIS IMPORTATION INTO QW</a:t>
            </a:r>
          </a:p>
          <a:p>
            <a:pPr marL="571500" indent="-571500">
              <a:buFont typeface="Arial" panose="020B0604020202020204" pitchFamily="34" charset="0"/>
              <a:buChar char="•"/>
            </a:pPr>
            <a:r>
              <a:rPr lang="en-US" sz="3600" dirty="0"/>
              <a:t>Step 1: Prepare the QW File</a:t>
            </a:r>
          </a:p>
          <a:p>
            <a:pPr lvl="1" indent="0">
              <a:buNone/>
            </a:pPr>
            <a:r>
              <a:rPr lang="en-US" sz="3600" dirty="0">
                <a:solidFill>
                  <a:srgbClr val="C00000"/>
                </a:solidFill>
              </a:rPr>
              <a:t>	Start by “OMIT”ing the chassis</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13" name="Picture 12">
            <a:extLst>
              <a:ext uri="{FF2B5EF4-FFF2-40B4-BE49-F238E27FC236}">
                <a16:creationId xmlns:a16="http://schemas.microsoft.com/office/drawing/2014/main" id="{10AC83AF-99C3-46AF-AC5B-CB80B9E7FB2B}"/>
              </a:ext>
            </a:extLst>
          </p:cNvPr>
          <p:cNvPicPr>
            <a:picLocks noChangeAspect="1"/>
          </p:cNvPicPr>
          <p:nvPr/>
        </p:nvPicPr>
        <p:blipFill>
          <a:blip r:embed="rId4"/>
          <a:stretch>
            <a:fillRect/>
          </a:stretch>
        </p:blipFill>
        <p:spPr>
          <a:xfrm>
            <a:off x="738597" y="4132553"/>
            <a:ext cx="9702140" cy="2534436"/>
          </a:xfrm>
          <a:prstGeom prst="rect">
            <a:avLst/>
          </a:prstGeom>
        </p:spPr>
      </p:pic>
      <p:sp>
        <p:nvSpPr>
          <p:cNvPr id="14" name="Oval 13">
            <a:extLst>
              <a:ext uri="{FF2B5EF4-FFF2-40B4-BE49-F238E27FC236}">
                <a16:creationId xmlns:a16="http://schemas.microsoft.com/office/drawing/2014/main" id="{CEC68C60-F31C-405B-8C78-5FBC6B548AEA}"/>
              </a:ext>
            </a:extLst>
          </p:cNvPr>
          <p:cNvSpPr/>
          <p:nvPr/>
        </p:nvSpPr>
        <p:spPr>
          <a:xfrm>
            <a:off x="1959429" y="4714504"/>
            <a:ext cx="356259" cy="26125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A4986F98-8C9B-49B7-91C8-34A6FC1924ED}"/>
              </a:ext>
            </a:extLst>
          </p:cNvPr>
          <p:cNvSpPr/>
          <p:nvPr/>
        </p:nvSpPr>
        <p:spPr>
          <a:xfrm>
            <a:off x="7350826" y="6333090"/>
            <a:ext cx="964267" cy="33389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88C8314D-A3F7-4AA9-81AE-F58E8EE6DD4A}"/>
              </a:ext>
            </a:extLst>
          </p:cNvPr>
          <p:cNvSpPr/>
          <p:nvPr/>
        </p:nvSpPr>
        <p:spPr>
          <a:xfrm>
            <a:off x="9569533" y="5019933"/>
            <a:ext cx="964267" cy="33389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Connector: Elbow 17">
            <a:extLst>
              <a:ext uri="{FF2B5EF4-FFF2-40B4-BE49-F238E27FC236}">
                <a16:creationId xmlns:a16="http://schemas.microsoft.com/office/drawing/2014/main" id="{6E8BFCD2-E23F-46BC-90D7-83DE6032D229}"/>
              </a:ext>
            </a:extLst>
          </p:cNvPr>
          <p:cNvCxnSpPr>
            <a:cxnSpLocks/>
            <a:stCxn id="14" idx="6"/>
          </p:cNvCxnSpPr>
          <p:nvPr/>
        </p:nvCxnSpPr>
        <p:spPr>
          <a:xfrm>
            <a:off x="2315688" y="4845133"/>
            <a:ext cx="4942075" cy="1654906"/>
          </a:xfrm>
          <a:prstGeom prst="bentConnector3">
            <a:avLst>
              <a:gd name="adj1" fmla="val 5787"/>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A837357B-DA3A-465D-99BC-6E1CA9FBB1F6}"/>
              </a:ext>
            </a:extLst>
          </p:cNvPr>
          <p:cNvCxnSpPr/>
          <p:nvPr/>
        </p:nvCxnSpPr>
        <p:spPr>
          <a:xfrm flipV="1">
            <a:off x="8315093" y="5399771"/>
            <a:ext cx="1736573" cy="1100268"/>
          </a:xfrm>
          <a:prstGeom prst="bentConnector3">
            <a:avLst>
              <a:gd name="adj1" fmla="val 9992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49495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FC-94 / Invader Chassis</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358013" y="2328731"/>
            <a:ext cx="10463309" cy="2200537"/>
          </a:xfrm>
        </p:spPr>
        <p:txBody>
          <a:bodyPr/>
          <a:lstStyle/>
          <a:p>
            <a:r>
              <a:rPr lang="en-US" sz="3600" dirty="0"/>
              <a:t>FC-94/INVADER CHASSIS IMPORTATION INTO QW</a:t>
            </a:r>
          </a:p>
          <a:p>
            <a:pPr marL="571500" indent="-571500">
              <a:buFont typeface="Arial" panose="020B0604020202020204" pitchFamily="34" charset="0"/>
              <a:buChar char="•"/>
            </a:pPr>
            <a:r>
              <a:rPr lang="en-US" sz="3600" dirty="0"/>
              <a:t>Step 2: Create a User Defined Part for the Chassis</a:t>
            </a:r>
          </a:p>
          <a:p>
            <a:pPr lvl="1" indent="0">
              <a:buNone/>
            </a:pPr>
            <a:r>
              <a:rPr lang="en-US" sz="3600" dirty="0">
                <a:solidFill>
                  <a:srgbClr val="C00000"/>
                </a:solidFill>
              </a:rPr>
              <a:t>	</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9" name="Picture 8">
            <a:extLst>
              <a:ext uri="{FF2B5EF4-FFF2-40B4-BE49-F238E27FC236}">
                <a16:creationId xmlns:a16="http://schemas.microsoft.com/office/drawing/2014/main" id="{1B0DB6F2-848F-43E7-97D9-865BA75F3621}"/>
              </a:ext>
            </a:extLst>
          </p:cNvPr>
          <p:cNvPicPr>
            <a:picLocks noChangeAspect="1"/>
          </p:cNvPicPr>
          <p:nvPr/>
        </p:nvPicPr>
        <p:blipFill>
          <a:blip r:embed="rId4"/>
          <a:stretch>
            <a:fillRect/>
          </a:stretch>
        </p:blipFill>
        <p:spPr>
          <a:xfrm>
            <a:off x="358013" y="3948112"/>
            <a:ext cx="11006089" cy="1416368"/>
          </a:xfrm>
          <a:prstGeom prst="rect">
            <a:avLst/>
          </a:prstGeom>
        </p:spPr>
      </p:pic>
    </p:spTree>
    <p:extLst>
      <p:ext uri="{BB962C8B-B14F-4D97-AF65-F5344CB8AC3E}">
        <p14:creationId xmlns:p14="http://schemas.microsoft.com/office/powerpoint/2010/main" val="19693263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FC-94 / Invader Chassis</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358013" y="2328731"/>
            <a:ext cx="10463309" cy="2200537"/>
          </a:xfrm>
        </p:spPr>
        <p:txBody>
          <a:bodyPr/>
          <a:lstStyle/>
          <a:p>
            <a:r>
              <a:rPr lang="en-US" sz="3600" dirty="0"/>
              <a:t>FC-94/INVADER CHASSIS IMPORTATION INTO QW</a:t>
            </a:r>
          </a:p>
          <a:p>
            <a:pPr marL="571500" indent="-571500">
              <a:buFont typeface="Arial" panose="020B0604020202020204" pitchFamily="34" charset="0"/>
              <a:buChar char="•"/>
            </a:pPr>
            <a:r>
              <a:rPr lang="en-US" sz="3600" dirty="0"/>
              <a:t>Step 3: Make Sure the Chassis Quote is “Clean”</a:t>
            </a:r>
          </a:p>
          <a:p>
            <a:r>
              <a:rPr lang="en-US" sz="3600" dirty="0"/>
              <a:t>	There should be NO “N/A”s</a:t>
            </a:r>
          </a:p>
          <a:p>
            <a:pPr lvl="1" indent="0">
              <a:buNone/>
            </a:pPr>
            <a:r>
              <a:rPr lang="en-US" sz="3600" dirty="0">
                <a:solidFill>
                  <a:srgbClr val="C00000"/>
                </a:solidFill>
              </a:rPr>
              <a:t>	</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8" name="Picture 7">
            <a:extLst>
              <a:ext uri="{FF2B5EF4-FFF2-40B4-BE49-F238E27FC236}">
                <a16:creationId xmlns:a16="http://schemas.microsoft.com/office/drawing/2014/main" id="{BE215841-2215-44DF-A7EC-4B7AC9CEBED3}"/>
              </a:ext>
            </a:extLst>
          </p:cNvPr>
          <p:cNvPicPr>
            <a:picLocks noChangeAspect="1"/>
          </p:cNvPicPr>
          <p:nvPr/>
        </p:nvPicPr>
        <p:blipFill>
          <a:blip r:embed="rId4"/>
          <a:stretch>
            <a:fillRect/>
          </a:stretch>
        </p:blipFill>
        <p:spPr>
          <a:xfrm>
            <a:off x="4032044" y="4096739"/>
            <a:ext cx="2926896" cy="2474283"/>
          </a:xfrm>
          <a:prstGeom prst="rect">
            <a:avLst/>
          </a:prstGeom>
        </p:spPr>
      </p:pic>
      <p:sp>
        <p:nvSpPr>
          <p:cNvPr id="9" name="Oval 8">
            <a:extLst>
              <a:ext uri="{FF2B5EF4-FFF2-40B4-BE49-F238E27FC236}">
                <a16:creationId xmlns:a16="http://schemas.microsoft.com/office/drawing/2014/main" id="{D9EA6DFE-FD17-4263-BB1A-A3312ED2D824}"/>
              </a:ext>
            </a:extLst>
          </p:cNvPr>
          <p:cNvSpPr/>
          <p:nvPr/>
        </p:nvSpPr>
        <p:spPr>
          <a:xfrm>
            <a:off x="4488873" y="4797631"/>
            <a:ext cx="890649" cy="67999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303588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FC-94 / Invader Chassis</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358013" y="2328731"/>
            <a:ext cx="10769166" cy="2200537"/>
          </a:xfrm>
        </p:spPr>
        <p:txBody>
          <a:bodyPr/>
          <a:lstStyle/>
          <a:p>
            <a:r>
              <a:rPr lang="en-US" sz="3600" dirty="0"/>
              <a:t>FC-94/INVADER CHASSIS IMPORTATION INTO QW</a:t>
            </a:r>
          </a:p>
          <a:p>
            <a:pPr marL="571500" indent="-571500">
              <a:buFont typeface="Arial" panose="020B0604020202020204" pitchFamily="34" charset="0"/>
              <a:buChar char="•"/>
            </a:pPr>
            <a:r>
              <a:rPr lang="en-US" sz="3600" dirty="0"/>
              <a:t>Step 3: Make Sure the Chassis Quote is “Clean”</a:t>
            </a:r>
          </a:p>
          <a:p>
            <a:r>
              <a:rPr lang="en-US" sz="3600" dirty="0"/>
              <a:t>	You should ALWAYS select “Driveline Confirmation”</a:t>
            </a:r>
          </a:p>
          <a:p>
            <a:pPr lvl="1" indent="0">
              <a:buNone/>
            </a:pPr>
            <a:r>
              <a:rPr lang="en-US" sz="3600" dirty="0">
                <a:solidFill>
                  <a:srgbClr val="C00000"/>
                </a:solidFill>
              </a:rPr>
              <a:t>	</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6" name="Picture 5">
            <a:extLst>
              <a:ext uri="{FF2B5EF4-FFF2-40B4-BE49-F238E27FC236}">
                <a16:creationId xmlns:a16="http://schemas.microsoft.com/office/drawing/2014/main" id="{70E02A00-197D-4275-B0E2-64CCE92F6D84}"/>
              </a:ext>
            </a:extLst>
          </p:cNvPr>
          <p:cNvPicPr>
            <a:picLocks noChangeAspect="1"/>
          </p:cNvPicPr>
          <p:nvPr/>
        </p:nvPicPr>
        <p:blipFill>
          <a:blip r:embed="rId4"/>
          <a:stretch>
            <a:fillRect/>
          </a:stretch>
        </p:blipFill>
        <p:spPr>
          <a:xfrm>
            <a:off x="189352" y="4714025"/>
            <a:ext cx="11061051" cy="1527196"/>
          </a:xfrm>
          <a:prstGeom prst="rect">
            <a:avLst/>
          </a:prstGeom>
        </p:spPr>
      </p:pic>
      <p:sp>
        <p:nvSpPr>
          <p:cNvPr id="9" name="Oval 8">
            <a:extLst>
              <a:ext uri="{FF2B5EF4-FFF2-40B4-BE49-F238E27FC236}">
                <a16:creationId xmlns:a16="http://schemas.microsoft.com/office/drawing/2014/main" id="{D9EA6DFE-FD17-4263-BB1A-A3312ED2D824}"/>
              </a:ext>
            </a:extLst>
          </p:cNvPr>
          <p:cNvSpPr/>
          <p:nvPr/>
        </p:nvSpPr>
        <p:spPr>
          <a:xfrm>
            <a:off x="137993" y="5281406"/>
            <a:ext cx="890649" cy="67999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145309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8580E66-11AA-4EA1-83D3-20DA684D2B62}"/>
              </a:ext>
            </a:extLst>
          </p:cNvPr>
          <p:cNvPicPr>
            <a:picLocks noChangeAspect="1"/>
          </p:cNvPicPr>
          <p:nvPr/>
        </p:nvPicPr>
        <p:blipFill>
          <a:blip r:embed="rId2"/>
          <a:stretch>
            <a:fillRect/>
          </a:stretch>
        </p:blipFill>
        <p:spPr>
          <a:xfrm>
            <a:off x="358012" y="4687127"/>
            <a:ext cx="11579303" cy="1580992"/>
          </a:xfrm>
          <a:prstGeom prst="rect">
            <a:avLst/>
          </a:prstGeom>
        </p:spPr>
      </p:pic>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FC-94 / Invader Chassis</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358013" y="2328731"/>
            <a:ext cx="10769166" cy="2200537"/>
          </a:xfrm>
        </p:spPr>
        <p:txBody>
          <a:bodyPr/>
          <a:lstStyle/>
          <a:p>
            <a:r>
              <a:rPr lang="en-US" sz="3600" dirty="0"/>
              <a:t>FC-94/INVADER CHASSIS IMPORTATION INTO QW</a:t>
            </a:r>
          </a:p>
          <a:p>
            <a:pPr marL="571500" indent="-571500">
              <a:buFont typeface="Arial" panose="020B0604020202020204" pitchFamily="34" charset="0"/>
              <a:buChar char="•"/>
            </a:pPr>
            <a:r>
              <a:rPr lang="en-US" sz="3600" dirty="0"/>
              <a:t>Step 3: Make Sure the Chassis Quote is “Clean”</a:t>
            </a:r>
          </a:p>
          <a:p>
            <a:r>
              <a:rPr lang="en-US" sz="3600" dirty="0"/>
              <a:t>	You should ALWAYS select “3D Bumper Layout”</a:t>
            </a:r>
          </a:p>
          <a:p>
            <a:pPr lvl="1" indent="0">
              <a:buNone/>
            </a:pPr>
            <a:r>
              <a:rPr lang="en-US" sz="3600" dirty="0">
                <a:solidFill>
                  <a:srgbClr val="C00000"/>
                </a:solidFill>
              </a:rPr>
              <a:t>	</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4"/>
          <a:stretch>
            <a:fillRect/>
          </a:stretch>
        </p:blipFill>
        <p:spPr>
          <a:xfrm>
            <a:off x="189352" y="908477"/>
            <a:ext cx="1566037" cy="471899"/>
          </a:xfrm>
          <a:prstGeom prst="rect">
            <a:avLst/>
          </a:prstGeom>
        </p:spPr>
      </p:pic>
      <p:sp>
        <p:nvSpPr>
          <p:cNvPr id="9" name="Oval 8">
            <a:extLst>
              <a:ext uri="{FF2B5EF4-FFF2-40B4-BE49-F238E27FC236}">
                <a16:creationId xmlns:a16="http://schemas.microsoft.com/office/drawing/2014/main" id="{D9EA6DFE-FD17-4263-BB1A-A3312ED2D824}"/>
              </a:ext>
            </a:extLst>
          </p:cNvPr>
          <p:cNvSpPr/>
          <p:nvPr/>
        </p:nvSpPr>
        <p:spPr>
          <a:xfrm>
            <a:off x="254685" y="5438884"/>
            <a:ext cx="890649" cy="67999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469820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FC-94 / Invader Chassis</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358013" y="2328731"/>
            <a:ext cx="10769166" cy="2200537"/>
          </a:xfrm>
        </p:spPr>
        <p:txBody>
          <a:bodyPr/>
          <a:lstStyle/>
          <a:p>
            <a:r>
              <a:rPr lang="en-US" sz="3600" dirty="0"/>
              <a:t>FC-94/INVADER CHASSIS IMPORTATION INTO QW</a:t>
            </a:r>
          </a:p>
          <a:p>
            <a:pPr marL="571500" indent="-571500">
              <a:buFont typeface="Arial" panose="020B0604020202020204" pitchFamily="34" charset="0"/>
              <a:buChar char="•"/>
            </a:pPr>
            <a:r>
              <a:rPr lang="en-US" sz="3600" dirty="0"/>
              <a:t>Step 4: Copy the Chassis Spec</a:t>
            </a:r>
          </a:p>
          <a:p>
            <a:r>
              <a:rPr lang="en-US" sz="3600" dirty="0"/>
              <a:t>	Click on the Scroll in the upper left-hand corner</a:t>
            </a:r>
          </a:p>
          <a:p>
            <a:r>
              <a:rPr lang="en-US" sz="3600" dirty="0"/>
              <a:t>	</a:t>
            </a:r>
            <a:r>
              <a:rPr lang="en-US" sz="3600" dirty="0">
                <a:solidFill>
                  <a:srgbClr val="C00000"/>
                </a:solidFill>
              </a:rPr>
              <a:t>	</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6" name="Picture 5">
            <a:extLst>
              <a:ext uri="{FF2B5EF4-FFF2-40B4-BE49-F238E27FC236}">
                <a16:creationId xmlns:a16="http://schemas.microsoft.com/office/drawing/2014/main" id="{86274A23-61E3-4322-8019-B9C263AA3AA9}"/>
              </a:ext>
            </a:extLst>
          </p:cNvPr>
          <p:cNvPicPr>
            <a:picLocks noChangeAspect="1"/>
          </p:cNvPicPr>
          <p:nvPr/>
        </p:nvPicPr>
        <p:blipFill>
          <a:blip r:embed="rId4"/>
          <a:stretch>
            <a:fillRect/>
          </a:stretch>
        </p:blipFill>
        <p:spPr>
          <a:xfrm>
            <a:off x="1687398" y="4101130"/>
            <a:ext cx="7870963" cy="2287795"/>
          </a:xfrm>
          <a:prstGeom prst="rect">
            <a:avLst/>
          </a:prstGeom>
        </p:spPr>
      </p:pic>
      <p:sp>
        <p:nvSpPr>
          <p:cNvPr id="10" name="Oval 9">
            <a:extLst>
              <a:ext uri="{FF2B5EF4-FFF2-40B4-BE49-F238E27FC236}">
                <a16:creationId xmlns:a16="http://schemas.microsoft.com/office/drawing/2014/main" id="{4ABC1090-AFB1-4E91-A697-D9FDAC9DC215}"/>
              </a:ext>
            </a:extLst>
          </p:cNvPr>
          <p:cNvSpPr/>
          <p:nvPr/>
        </p:nvSpPr>
        <p:spPr>
          <a:xfrm>
            <a:off x="5622879" y="4239491"/>
            <a:ext cx="765082" cy="72439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935969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FC-94 / Invader Chassis</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358013" y="1790125"/>
            <a:ext cx="10769166" cy="2200537"/>
          </a:xfrm>
        </p:spPr>
        <p:txBody>
          <a:bodyPr/>
          <a:lstStyle/>
          <a:p>
            <a:r>
              <a:rPr lang="en-US" sz="3600" dirty="0"/>
              <a:t>FC-94/INVADER CHASSIS IMPORTATION INTO QW</a:t>
            </a:r>
          </a:p>
          <a:p>
            <a:pPr marL="571500" indent="-571500">
              <a:buFont typeface="Arial" panose="020B0604020202020204" pitchFamily="34" charset="0"/>
              <a:buChar char="•"/>
            </a:pPr>
            <a:r>
              <a:rPr lang="en-US" sz="3600" dirty="0"/>
              <a:t>Step 4: Copy the Chassis Spec</a:t>
            </a:r>
          </a:p>
          <a:p>
            <a:r>
              <a:rPr lang="en-US" sz="3600" dirty="0"/>
              <a:t>	Make sure only “Specification” is Checked, and Print 	Order is FTBuilder Default, the Click “Print/Preview”</a:t>
            </a:r>
          </a:p>
          <a:p>
            <a:r>
              <a:rPr lang="en-US" sz="3600" dirty="0"/>
              <a:t>	</a:t>
            </a:r>
            <a:r>
              <a:rPr lang="en-US" sz="3600" dirty="0">
                <a:solidFill>
                  <a:srgbClr val="C00000"/>
                </a:solidFill>
              </a:rPr>
              <a:t>	</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8" name="Picture 7">
            <a:extLst>
              <a:ext uri="{FF2B5EF4-FFF2-40B4-BE49-F238E27FC236}">
                <a16:creationId xmlns:a16="http://schemas.microsoft.com/office/drawing/2014/main" id="{54391E73-E3D0-4C60-925A-63304655E7C7}"/>
              </a:ext>
            </a:extLst>
          </p:cNvPr>
          <p:cNvPicPr>
            <a:picLocks noChangeAspect="1"/>
          </p:cNvPicPr>
          <p:nvPr/>
        </p:nvPicPr>
        <p:blipFill>
          <a:blip r:embed="rId4"/>
          <a:stretch>
            <a:fillRect/>
          </a:stretch>
        </p:blipFill>
        <p:spPr>
          <a:xfrm>
            <a:off x="2909455" y="4115522"/>
            <a:ext cx="5405638" cy="2742478"/>
          </a:xfrm>
          <a:prstGeom prst="rect">
            <a:avLst/>
          </a:prstGeom>
        </p:spPr>
      </p:pic>
      <p:sp>
        <p:nvSpPr>
          <p:cNvPr id="9" name="Oval 8">
            <a:extLst>
              <a:ext uri="{FF2B5EF4-FFF2-40B4-BE49-F238E27FC236}">
                <a16:creationId xmlns:a16="http://schemas.microsoft.com/office/drawing/2014/main" id="{F2B7D848-60CC-4CEA-AA5E-BCF583B7775D}"/>
              </a:ext>
            </a:extLst>
          </p:cNvPr>
          <p:cNvSpPr/>
          <p:nvPr/>
        </p:nvSpPr>
        <p:spPr>
          <a:xfrm>
            <a:off x="6650182" y="4077286"/>
            <a:ext cx="261257" cy="19522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62027641-C386-49AE-9F83-5C3EC2958120}"/>
              </a:ext>
            </a:extLst>
          </p:cNvPr>
          <p:cNvSpPr/>
          <p:nvPr/>
        </p:nvSpPr>
        <p:spPr>
          <a:xfrm>
            <a:off x="6933210" y="5761603"/>
            <a:ext cx="261257" cy="19522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E017F847-3053-4191-9209-03672D0AAC0B}"/>
              </a:ext>
            </a:extLst>
          </p:cNvPr>
          <p:cNvSpPr/>
          <p:nvPr/>
        </p:nvSpPr>
        <p:spPr>
          <a:xfrm>
            <a:off x="3249880" y="6662779"/>
            <a:ext cx="645226" cy="19522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Connector: Elbow 13">
            <a:extLst>
              <a:ext uri="{FF2B5EF4-FFF2-40B4-BE49-F238E27FC236}">
                <a16:creationId xmlns:a16="http://schemas.microsoft.com/office/drawing/2014/main" id="{502BDF84-1FBA-42C1-A6BE-4E8D3FE74A2D}"/>
              </a:ext>
            </a:extLst>
          </p:cNvPr>
          <p:cNvCxnSpPr>
            <a:stCxn id="9" idx="4"/>
          </p:cNvCxnSpPr>
          <p:nvPr/>
        </p:nvCxnSpPr>
        <p:spPr>
          <a:xfrm rot="16200000" flipH="1">
            <a:off x="6178766" y="4874551"/>
            <a:ext cx="1489096" cy="285007"/>
          </a:xfrm>
          <a:prstGeom prst="bentConnector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or: Elbow 15">
            <a:extLst>
              <a:ext uri="{FF2B5EF4-FFF2-40B4-BE49-F238E27FC236}">
                <a16:creationId xmlns:a16="http://schemas.microsoft.com/office/drawing/2014/main" id="{E4857527-F655-4E7C-B590-3DD31EFFC680}"/>
              </a:ext>
            </a:extLst>
          </p:cNvPr>
          <p:cNvCxnSpPr>
            <a:stCxn id="11" idx="4"/>
            <a:endCxn id="12" idx="6"/>
          </p:cNvCxnSpPr>
          <p:nvPr/>
        </p:nvCxnSpPr>
        <p:spPr>
          <a:xfrm rot="5400000">
            <a:off x="5077690" y="4774241"/>
            <a:ext cx="803566" cy="3168733"/>
          </a:xfrm>
          <a:prstGeom prst="bentConnector2">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97885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FC-94 / Invader Chassis</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358013" y="1790125"/>
            <a:ext cx="10769166" cy="2200537"/>
          </a:xfrm>
        </p:spPr>
        <p:txBody>
          <a:bodyPr/>
          <a:lstStyle/>
          <a:p>
            <a:r>
              <a:rPr lang="en-US" sz="3600" dirty="0"/>
              <a:t>FC-94/INVADER CHASSIS IMPORTATION INTO QW</a:t>
            </a:r>
          </a:p>
          <a:p>
            <a:pPr marL="571500" indent="-571500">
              <a:buFont typeface="Arial" panose="020B0604020202020204" pitchFamily="34" charset="0"/>
              <a:buChar char="•"/>
            </a:pPr>
            <a:r>
              <a:rPr lang="en-US" sz="3600" dirty="0"/>
              <a:t>Step 4: Copy the Chassis Spec</a:t>
            </a:r>
          </a:p>
          <a:p>
            <a:r>
              <a:rPr lang="en-US" sz="3600" dirty="0"/>
              <a:t>	Highlight and Copy the whole Chassis Spec</a:t>
            </a:r>
          </a:p>
          <a:p>
            <a:r>
              <a:rPr lang="en-US" sz="3600" dirty="0"/>
              <a:t>	</a:t>
            </a:r>
            <a:r>
              <a:rPr lang="en-US" sz="3600" dirty="0">
                <a:solidFill>
                  <a:srgbClr val="C00000"/>
                </a:solidFill>
              </a:rPr>
              <a:t>	</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6" name="Picture 5">
            <a:extLst>
              <a:ext uri="{FF2B5EF4-FFF2-40B4-BE49-F238E27FC236}">
                <a16:creationId xmlns:a16="http://schemas.microsoft.com/office/drawing/2014/main" id="{A23CE221-22CA-4124-8157-79F74C0B6D2C}"/>
              </a:ext>
            </a:extLst>
          </p:cNvPr>
          <p:cNvPicPr>
            <a:picLocks noChangeAspect="1"/>
          </p:cNvPicPr>
          <p:nvPr/>
        </p:nvPicPr>
        <p:blipFill>
          <a:blip r:embed="rId4"/>
          <a:stretch>
            <a:fillRect/>
          </a:stretch>
        </p:blipFill>
        <p:spPr>
          <a:xfrm>
            <a:off x="3075710" y="3703634"/>
            <a:ext cx="5607998" cy="3113406"/>
          </a:xfrm>
          <a:prstGeom prst="rect">
            <a:avLst/>
          </a:prstGeom>
        </p:spPr>
      </p:pic>
      <p:sp>
        <p:nvSpPr>
          <p:cNvPr id="10" name="TextBox 9">
            <a:extLst>
              <a:ext uri="{FF2B5EF4-FFF2-40B4-BE49-F238E27FC236}">
                <a16:creationId xmlns:a16="http://schemas.microsoft.com/office/drawing/2014/main" id="{CB58D7E5-7F2D-4AD7-B3D2-F539C84CC85F}"/>
              </a:ext>
            </a:extLst>
          </p:cNvPr>
          <p:cNvSpPr txBox="1"/>
          <p:nvPr/>
        </p:nvSpPr>
        <p:spPr>
          <a:xfrm>
            <a:off x="9167751" y="4383174"/>
            <a:ext cx="2352408" cy="1754326"/>
          </a:xfrm>
          <a:prstGeom prst="rect">
            <a:avLst/>
          </a:prstGeom>
          <a:noFill/>
        </p:spPr>
        <p:txBody>
          <a:bodyPr wrap="square" rtlCol="0">
            <a:spAutoFit/>
          </a:bodyPr>
          <a:lstStyle/>
          <a:p>
            <a:r>
              <a:rPr lang="en-US" sz="3600" b="1" u="sng" dirty="0">
                <a:solidFill>
                  <a:srgbClr val="C00000"/>
                </a:solidFill>
                <a:latin typeface="Interstate" panose="02000503080000020004" pitchFamily="2" charset="0"/>
              </a:rPr>
              <a:t>Trick</a:t>
            </a:r>
          </a:p>
          <a:p>
            <a:r>
              <a:rPr lang="en-US" sz="3600" dirty="0">
                <a:solidFill>
                  <a:srgbClr val="C00000"/>
                </a:solidFill>
                <a:latin typeface="Interstate" panose="02000503080000020004" pitchFamily="2" charset="0"/>
              </a:rPr>
              <a:t>CTRL+ A</a:t>
            </a:r>
          </a:p>
          <a:p>
            <a:r>
              <a:rPr lang="en-US" sz="3600" dirty="0">
                <a:solidFill>
                  <a:srgbClr val="C00000"/>
                </a:solidFill>
                <a:latin typeface="Interstate" panose="02000503080000020004" pitchFamily="2" charset="0"/>
              </a:rPr>
              <a:t>CTRL + C</a:t>
            </a:r>
          </a:p>
        </p:txBody>
      </p:sp>
    </p:spTree>
    <p:extLst>
      <p:ext uri="{BB962C8B-B14F-4D97-AF65-F5344CB8AC3E}">
        <p14:creationId xmlns:p14="http://schemas.microsoft.com/office/powerpoint/2010/main" val="28098946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FC-94 / Invader Chassis</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358013" y="1790125"/>
            <a:ext cx="10769166" cy="2200537"/>
          </a:xfrm>
        </p:spPr>
        <p:txBody>
          <a:bodyPr/>
          <a:lstStyle/>
          <a:p>
            <a:r>
              <a:rPr lang="en-US" sz="3600" dirty="0"/>
              <a:t>FC-94/INVADER CHASSIS IMPORTATION INTO QW</a:t>
            </a:r>
          </a:p>
          <a:p>
            <a:pPr marL="571500" indent="-571500">
              <a:buFont typeface="Arial" panose="020B0604020202020204" pitchFamily="34" charset="0"/>
              <a:buChar char="•"/>
            </a:pPr>
            <a:r>
              <a:rPr lang="en-US" sz="3600" dirty="0"/>
              <a:t>Step 5: Paste the Chassis Spec into the QW File</a:t>
            </a:r>
          </a:p>
          <a:p>
            <a:r>
              <a:rPr lang="en-US" sz="3600" dirty="0"/>
              <a:t>	Paste the Chassis Spec into your User Defined Part</a:t>
            </a:r>
          </a:p>
          <a:p>
            <a:r>
              <a:rPr lang="en-US" sz="3600" dirty="0"/>
              <a:t>	</a:t>
            </a:r>
            <a:r>
              <a:rPr lang="en-US" sz="3600" dirty="0">
                <a:solidFill>
                  <a:srgbClr val="C00000"/>
                </a:solidFill>
              </a:rPr>
              <a:t>	</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sp>
        <p:nvSpPr>
          <p:cNvPr id="10" name="TextBox 9">
            <a:extLst>
              <a:ext uri="{FF2B5EF4-FFF2-40B4-BE49-F238E27FC236}">
                <a16:creationId xmlns:a16="http://schemas.microsoft.com/office/drawing/2014/main" id="{CB58D7E5-7F2D-4AD7-B3D2-F539C84CC85F}"/>
              </a:ext>
            </a:extLst>
          </p:cNvPr>
          <p:cNvSpPr txBox="1"/>
          <p:nvPr/>
        </p:nvSpPr>
        <p:spPr>
          <a:xfrm>
            <a:off x="9524011" y="4383174"/>
            <a:ext cx="2352408" cy="1200329"/>
          </a:xfrm>
          <a:prstGeom prst="rect">
            <a:avLst/>
          </a:prstGeom>
          <a:noFill/>
        </p:spPr>
        <p:txBody>
          <a:bodyPr wrap="square" rtlCol="0">
            <a:spAutoFit/>
          </a:bodyPr>
          <a:lstStyle/>
          <a:p>
            <a:r>
              <a:rPr lang="en-US" sz="3600" b="1" u="sng" dirty="0">
                <a:solidFill>
                  <a:srgbClr val="C00000"/>
                </a:solidFill>
                <a:latin typeface="Interstate" panose="02000503080000020004" pitchFamily="2" charset="0"/>
              </a:rPr>
              <a:t>Trick</a:t>
            </a:r>
          </a:p>
          <a:p>
            <a:r>
              <a:rPr lang="en-US" sz="3600" dirty="0">
                <a:solidFill>
                  <a:srgbClr val="C00000"/>
                </a:solidFill>
                <a:latin typeface="Interstate" panose="02000503080000020004" pitchFamily="2" charset="0"/>
              </a:rPr>
              <a:t>CTRL + V</a:t>
            </a:r>
          </a:p>
        </p:txBody>
      </p:sp>
      <p:pic>
        <p:nvPicPr>
          <p:cNvPr id="8" name="Picture 7">
            <a:extLst>
              <a:ext uri="{FF2B5EF4-FFF2-40B4-BE49-F238E27FC236}">
                <a16:creationId xmlns:a16="http://schemas.microsoft.com/office/drawing/2014/main" id="{44F5C512-3AA2-4AE4-859F-E1BFA935E21A}"/>
              </a:ext>
            </a:extLst>
          </p:cNvPr>
          <p:cNvPicPr>
            <a:picLocks noChangeAspect="1"/>
          </p:cNvPicPr>
          <p:nvPr/>
        </p:nvPicPr>
        <p:blipFill rotWithShape="1">
          <a:blip r:embed="rId4"/>
          <a:srcRect l="68937" t="1995" r="13000" b="53200"/>
          <a:stretch/>
        </p:blipFill>
        <p:spPr>
          <a:xfrm>
            <a:off x="1987445" y="3822192"/>
            <a:ext cx="6327648" cy="2942923"/>
          </a:xfrm>
          <a:prstGeom prst="rect">
            <a:avLst/>
          </a:prstGeom>
        </p:spPr>
      </p:pic>
    </p:spTree>
    <p:extLst>
      <p:ext uri="{BB962C8B-B14F-4D97-AF65-F5344CB8AC3E}">
        <p14:creationId xmlns:p14="http://schemas.microsoft.com/office/powerpoint/2010/main" val="13216881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FC-94 / Invader Chassis</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358013" y="1790125"/>
            <a:ext cx="10246652" cy="632441"/>
          </a:xfrm>
        </p:spPr>
        <p:txBody>
          <a:bodyPr/>
          <a:lstStyle/>
          <a:p>
            <a:r>
              <a:rPr lang="en-US" sz="3600" dirty="0"/>
              <a:t>FC-94/INVADER CHASSIS IMPORTATION INTO QW</a:t>
            </a:r>
          </a:p>
          <a:p>
            <a:r>
              <a:rPr lang="en-US" sz="3600" dirty="0"/>
              <a:t>	</a:t>
            </a:r>
            <a:r>
              <a:rPr lang="en-US" sz="3600" dirty="0">
                <a:solidFill>
                  <a:srgbClr val="C00000"/>
                </a:solidFill>
              </a:rPr>
              <a:t>	</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sp>
        <p:nvSpPr>
          <p:cNvPr id="4" name="TextBox 3">
            <a:extLst>
              <a:ext uri="{FF2B5EF4-FFF2-40B4-BE49-F238E27FC236}">
                <a16:creationId xmlns:a16="http://schemas.microsoft.com/office/drawing/2014/main" id="{0DD7DE7B-8C03-43CC-8A38-D37D9FD22927}"/>
              </a:ext>
            </a:extLst>
          </p:cNvPr>
          <p:cNvSpPr txBox="1"/>
          <p:nvPr/>
        </p:nvSpPr>
        <p:spPr>
          <a:xfrm>
            <a:off x="189352" y="2528414"/>
            <a:ext cx="6541551" cy="3139321"/>
          </a:xfrm>
          <a:prstGeom prst="rect">
            <a:avLst/>
          </a:prstGeom>
          <a:noFill/>
        </p:spPr>
        <p:txBody>
          <a:bodyPr wrap="square" rtlCol="0">
            <a:spAutoFit/>
          </a:bodyPr>
          <a:lstStyle/>
          <a:p>
            <a:pPr marL="571500" indent="-571500">
              <a:buFont typeface="Arial" panose="020B0604020202020204" pitchFamily="34" charset="0"/>
              <a:buChar char="•"/>
            </a:pPr>
            <a:r>
              <a:rPr lang="en-US" sz="3600" dirty="0">
                <a:solidFill>
                  <a:srgbClr val="C00000"/>
                </a:solidFill>
                <a:latin typeface="Interstate" panose="02000503080000020004" pitchFamily="2" charset="0"/>
              </a:rPr>
              <a:t>Step 6: Save the Chassis Spec in the QW File</a:t>
            </a:r>
          </a:p>
          <a:p>
            <a:r>
              <a:rPr lang="en-US" sz="3600" dirty="0">
                <a:solidFill>
                  <a:srgbClr val="C00000"/>
                </a:solidFill>
                <a:latin typeface="Interstate" panose="02000503080000020004" pitchFamily="2" charset="0"/>
              </a:rPr>
              <a:t>	Click “Back” in the upper 	right and, and then “Yes” 	when prompted to save</a:t>
            </a:r>
          </a:p>
          <a:p>
            <a:endParaRPr lang="en-US" dirty="0"/>
          </a:p>
        </p:txBody>
      </p:sp>
      <p:pic>
        <p:nvPicPr>
          <p:cNvPr id="9" name="Picture 8">
            <a:extLst>
              <a:ext uri="{FF2B5EF4-FFF2-40B4-BE49-F238E27FC236}">
                <a16:creationId xmlns:a16="http://schemas.microsoft.com/office/drawing/2014/main" id="{9F165FF2-4C7D-4BA8-B37F-9F1517EE1DB2}"/>
              </a:ext>
            </a:extLst>
          </p:cNvPr>
          <p:cNvPicPr>
            <a:picLocks noChangeAspect="1"/>
          </p:cNvPicPr>
          <p:nvPr/>
        </p:nvPicPr>
        <p:blipFill>
          <a:blip r:embed="rId4"/>
          <a:stretch>
            <a:fillRect/>
          </a:stretch>
        </p:blipFill>
        <p:spPr>
          <a:xfrm>
            <a:off x="6445703" y="2422566"/>
            <a:ext cx="5048250" cy="4391025"/>
          </a:xfrm>
          <a:prstGeom prst="rect">
            <a:avLst/>
          </a:prstGeom>
        </p:spPr>
      </p:pic>
      <p:sp>
        <p:nvSpPr>
          <p:cNvPr id="11" name="Oval 10">
            <a:extLst>
              <a:ext uri="{FF2B5EF4-FFF2-40B4-BE49-F238E27FC236}">
                <a16:creationId xmlns:a16="http://schemas.microsoft.com/office/drawing/2014/main" id="{5678E6E8-C5D2-4D37-9ADD-BCC0FE92AD81}"/>
              </a:ext>
            </a:extLst>
          </p:cNvPr>
          <p:cNvSpPr/>
          <p:nvPr/>
        </p:nvSpPr>
        <p:spPr>
          <a:xfrm>
            <a:off x="10272156" y="2528414"/>
            <a:ext cx="1116280" cy="45229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34A30B55-BC5F-42AF-BEA5-30936E0C9B3D}"/>
              </a:ext>
            </a:extLst>
          </p:cNvPr>
          <p:cNvSpPr/>
          <p:nvPr/>
        </p:nvSpPr>
        <p:spPr>
          <a:xfrm>
            <a:off x="8969828" y="6207785"/>
            <a:ext cx="1116280" cy="45229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Connector: Elbow 13">
            <a:extLst>
              <a:ext uri="{FF2B5EF4-FFF2-40B4-BE49-F238E27FC236}">
                <a16:creationId xmlns:a16="http://schemas.microsoft.com/office/drawing/2014/main" id="{4B21E9D8-84AB-4D88-94D1-81CD3C284501}"/>
              </a:ext>
            </a:extLst>
          </p:cNvPr>
          <p:cNvCxnSpPr>
            <a:stCxn id="11" idx="4"/>
          </p:cNvCxnSpPr>
          <p:nvPr/>
        </p:nvCxnSpPr>
        <p:spPr>
          <a:xfrm rot="5400000">
            <a:off x="8718467" y="4348347"/>
            <a:ext cx="3479471" cy="744188"/>
          </a:xfrm>
          <a:prstGeom prst="bentConnector3">
            <a:avLst>
              <a:gd name="adj1" fmla="val 99829"/>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74629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FC-94 / Invader Chassis</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358013" y="1790125"/>
            <a:ext cx="10246652" cy="632441"/>
          </a:xfrm>
        </p:spPr>
        <p:txBody>
          <a:bodyPr/>
          <a:lstStyle/>
          <a:p>
            <a:r>
              <a:rPr lang="en-US" sz="3600" dirty="0"/>
              <a:t>FC-94/INVADER CHASSIS IMPORTATION INTO QW</a:t>
            </a:r>
          </a:p>
          <a:p>
            <a:r>
              <a:rPr lang="en-US" sz="3600" dirty="0"/>
              <a:t>	</a:t>
            </a:r>
            <a:r>
              <a:rPr lang="en-US" sz="3600" dirty="0">
                <a:solidFill>
                  <a:srgbClr val="C00000"/>
                </a:solidFill>
              </a:rPr>
              <a:t>	</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sp>
        <p:nvSpPr>
          <p:cNvPr id="4" name="TextBox 3">
            <a:extLst>
              <a:ext uri="{FF2B5EF4-FFF2-40B4-BE49-F238E27FC236}">
                <a16:creationId xmlns:a16="http://schemas.microsoft.com/office/drawing/2014/main" id="{0DD7DE7B-8C03-43CC-8A38-D37D9FD22927}"/>
              </a:ext>
            </a:extLst>
          </p:cNvPr>
          <p:cNvSpPr txBox="1"/>
          <p:nvPr/>
        </p:nvSpPr>
        <p:spPr>
          <a:xfrm>
            <a:off x="189352" y="2528414"/>
            <a:ext cx="6733962" cy="2862322"/>
          </a:xfrm>
          <a:prstGeom prst="rect">
            <a:avLst/>
          </a:prstGeom>
          <a:noFill/>
        </p:spPr>
        <p:txBody>
          <a:bodyPr wrap="square" rtlCol="0">
            <a:spAutoFit/>
          </a:bodyPr>
          <a:lstStyle/>
          <a:p>
            <a:pPr marL="571500" indent="-571500">
              <a:buFont typeface="Arial" panose="020B0604020202020204" pitchFamily="34" charset="0"/>
              <a:buChar char="•"/>
            </a:pPr>
            <a:r>
              <a:rPr lang="en-US" sz="3600" dirty="0">
                <a:solidFill>
                  <a:srgbClr val="C00000"/>
                </a:solidFill>
                <a:latin typeface="Interstate" panose="02000503080000020004" pitchFamily="2" charset="0"/>
              </a:rPr>
              <a:t>Step 7: Pull the Chassis Price from FTBuilder</a:t>
            </a:r>
          </a:p>
          <a:p>
            <a:r>
              <a:rPr lang="en-US" sz="3600" dirty="0">
                <a:solidFill>
                  <a:srgbClr val="C00000"/>
                </a:solidFill>
                <a:latin typeface="Interstate" panose="02000503080000020004" pitchFamily="2" charset="0"/>
              </a:rPr>
              <a:t>	Click on the Scroll in the 	upper left hand corner in 	FTBuilder</a:t>
            </a:r>
            <a:endParaRPr lang="en-US" dirty="0"/>
          </a:p>
        </p:txBody>
      </p:sp>
      <p:pic>
        <p:nvPicPr>
          <p:cNvPr id="8" name="Picture 7">
            <a:extLst>
              <a:ext uri="{FF2B5EF4-FFF2-40B4-BE49-F238E27FC236}">
                <a16:creationId xmlns:a16="http://schemas.microsoft.com/office/drawing/2014/main" id="{7A7F58F5-155C-4613-B234-86C2A932BA08}"/>
              </a:ext>
            </a:extLst>
          </p:cNvPr>
          <p:cNvPicPr>
            <a:picLocks noChangeAspect="1"/>
          </p:cNvPicPr>
          <p:nvPr/>
        </p:nvPicPr>
        <p:blipFill>
          <a:blip r:embed="rId4"/>
          <a:stretch>
            <a:fillRect/>
          </a:stretch>
        </p:blipFill>
        <p:spPr>
          <a:xfrm>
            <a:off x="7356778" y="2422566"/>
            <a:ext cx="3996031" cy="4135752"/>
          </a:xfrm>
          <a:prstGeom prst="rect">
            <a:avLst/>
          </a:prstGeom>
        </p:spPr>
      </p:pic>
      <p:sp>
        <p:nvSpPr>
          <p:cNvPr id="10" name="Oval 9">
            <a:extLst>
              <a:ext uri="{FF2B5EF4-FFF2-40B4-BE49-F238E27FC236}">
                <a16:creationId xmlns:a16="http://schemas.microsoft.com/office/drawing/2014/main" id="{F3776C5E-E153-4E40-8F7E-DC0C338F622F}"/>
              </a:ext>
            </a:extLst>
          </p:cNvPr>
          <p:cNvSpPr/>
          <p:nvPr/>
        </p:nvSpPr>
        <p:spPr>
          <a:xfrm>
            <a:off x="8906494" y="2528414"/>
            <a:ext cx="783771" cy="78480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614265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FC-94 / Invader Chassis</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358013" y="1790125"/>
            <a:ext cx="10246652" cy="632441"/>
          </a:xfrm>
        </p:spPr>
        <p:txBody>
          <a:bodyPr/>
          <a:lstStyle/>
          <a:p>
            <a:r>
              <a:rPr lang="en-US" sz="3600" dirty="0"/>
              <a:t>FC-94/INVADER CHASSIS IMPORTATION INTO QW</a:t>
            </a:r>
          </a:p>
          <a:p>
            <a:r>
              <a:rPr lang="en-US" sz="3600" dirty="0"/>
              <a:t>	</a:t>
            </a:r>
            <a:r>
              <a:rPr lang="en-US" sz="3600" dirty="0">
                <a:solidFill>
                  <a:srgbClr val="C00000"/>
                </a:solidFill>
              </a:rPr>
              <a:t>	</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sp>
        <p:nvSpPr>
          <p:cNvPr id="4" name="TextBox 3">
            <a:extLst>
              <a:ext uri="{FF2B5EF4-FFF2-40B4-BE49-F238E27FC236}">
                <a16:creationId xmlns:a16="http://schemas.microsoft.com/office/drawing/2014/main" id="{0DD7DE7B-8C03-43CC-8A38-D37D9FD22927}"/>
              </a:ext>
            </a:extLst>
          </p:cNvPr>
          <p:cNvSpPr txBox="1"/>
          <p:nvPr/>
        </p:nvSpPr>
        <p:spPr>
          <a:xfrm>
            <a:off x="622816" y="2528414"/>
            <a:ext cx="6733962" cy="3139321"/>
          </a:xfrm>
          <a:prstGeom prst="rect">
            <a:avLst/>
          </a:prstGeom>
          <a:noFill/>
        </p:spPr>
        <p:txBody>
          <a:bodyPr wrap="square" rtlCol="0">
            <a:spAutoFit/>
          </a:bodyPr>
          <a:lstStyle/>
          <a:p>
            <a:pPr marL="571500" indent="-571500">
              <a:buFont typeface="Arial" panose="020B0604020202020204" pitchFamily="34" charset="0"/>
              <a:buChar char="•"/>
            </a:pPr>
            <a:r>
              <a:rPr lang="en-US" sz="3600" dirty="0">
                <a:solidFill>
                  <a:srgbClr val="C00000"/>
                </a:solidFill>
                <a:latin typeface="Interstate" panose="02000503080000020004" pitchFamily="2" charset="0"/>
              </a:rPr>
              <a:t>Step 7: Pull the Chassis Price from FTBuilder</a:t>
            </a:r>
          </a:p>
          <a:p>
            <a:r>
              <a:rPr lang="en-US" sz="3600" dirty="0">
                <a:solidFill>
                  <a:srgbClr val="C00000"/>
                </a:solidFill>
                <a:latin typeface="Interstate" panose="02000503080000020004" pitchFamily="2" charset="0"/>
              </a:rPr>
              <a:t>	Make sure only “Quote 	Summary” is Checked then 	Click “Print/Preview”</a:t>
            </a:r>
          </a:p>
          <a:p>
            <a:endParaRPr lang="en-US" dirty="0"/>
          </a:p>
        </p:txBody>
      </p:sp>
      <p:pic>
        <p:nvPicPr>
          <p:cNvPr id="9" name="Picture 8">
            <a:extLst>
              <a:ext uri="{FF2B5EF4-FFF2-40B4-BE49-F238E27FC236}">
                <a16:creationId xmlns:a16="http://schemas.microsoft.com/office/drawing/2014/main" id="{F470DE00-5451-4752-BA9F-2E5A46FE60CA}"/>
              </a:ext>
            </a:extLst>
          </p:cNvPr>
          <p:cNvPicPr>
            <a:picLocks noChangeAspect="1"/>
          </p:cNvPicPr>
          <p:nvPr/>
        </p:nvPicPr>
        <p:blipFill>
          <a:blip r:embed="rId4"/>
          <a:stretch>
            <a:fillRect/>
          </a:stretch>
        </p:blipFill>
        <p:spPr>
          <a:xfrm>
            <a:off x="7356778" y="2422566"/>
            <a:ext cx="4211039" cy="4276158"/>
          </a:xfrm>
          <a:prstGeom prst="rect">
            <a:avLst/>
          </a:prstGeom>
        </p:spPr>
      </p:pic>
      <p:sp>
        <p:nvSpPr>
          <p:cNvPr id="10" name="Oval 9">
            <a:extLst>
              <a:ext uri="{FF2B5EF4-FFF2-40B4-BE49-F238E27FC236}">
                <a16:creationId xmlns:a16="http://schemas.microsoft.com/office/drawing/2014/main" id="{F3776C5E-E153-4E40-8F7E-DC0C338F622F}"/>
              </a:ext>
            </a:extLst>
          </p:cNvPr>
          <p:cNvSpPr/>
          <p:nvPr/>
        </p:nvSpPr>
        <p:spPr>
          <a:xfrm>
            <a:off x="8049081" y="3158565"/>
            <a:ext cx="484523" cy="43358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693F2737-D7F1-44C4-8DEB-28E77F343F57}"/>
              </a:ext>
            </a:extLst>
          </p:cNvPr>
          <p:cNvSpPr/>
          <p:nvPr/>
        </p:nvSpPr>
        <p:spPr>
          <a:xfrm>
            <a:off x="8807123" y="6018539"/>
            <a:ext cx="1275028" cy="43358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Connector: Elbow 12">
            <a:extLst>
              <a:ext uri="{FF2B5EF4-FFF2-40B4-BE49-F238E27FC236}">
                <a16:creationId xmlns:a16="http://schemas.microsoft.com/office/drawing/2014/main" id="{B7070C00-EF1F-40A4-A932-ABA16C919DB7}"/>
              </a:ext>
            </a:extLst>
          </p:cNvPr>
          <p:cNvCxnSpPr/>
          <p:nvPr/>
        </p:nvCxnSpPr>
        <p:spPr>
          <a:xfrm rot="16200000" flipH="1">
            <a:off x="7233973" y="4673270"/>
            <a:ext cx="2654271" cy="492030"/>
          </a:xfrm>
          <a:prstGeom prst="bentConnector3">
            <a:avLst>
              <a:gd name="adj1" fmla="val 100109"/>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23488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FC-94 / Invader Chassis</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358013" y="1790125"/>
            <a:ext cx="10246652" cy="632441"/>
          </a:xfrm>
        </p:spPr>
        <p:txBody>
          <a:bodyPr/>
          <a:lstStyle/>
          <a:p>
            <a:r>
              <a:rPr lang="en-US" sz="3600" dirty="0"/>
              <a:t>FC-94/INVADER CHASSIS IMPORTATION INTO QW</a:t>
            </a:r>
          </a:p>
          <a:p>
            <a:r>
              <a:rPr lang="en-US" sz="3600" dirty="0"/>
              <a:t>	</a:t>
            </a:r>
            <a:r>
              <a:rPr lang="en-US" sz="3600" dirty="0">
                <a:solidFill>
                  <a:srgbClr val="C00000"/>
                </a:solidFill>
              </a:rPr>
              <a:t>	</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sp>
        <p:nvSpPr>
          <p:cNvPr id="4" name="TextBox 3">
            <a:extLst>
              <a:ext uri="{FF2B5EF4-FFF2-40B4-BE49-F238E27FC236}">
                <a16:creationId xmlns:a16="http://schemas.microsoft.com/office/drawing/2014/main" id="{0DD7DE7B-8C03-43CC-8A38-D37D9FD22927}"/>
              </a:ext>
            </a:extLst>
          </p:cNvPr>
          <p:cNvSpPr txBox="1"/>
          <p:nvPr/>
        </p:nvSpPr>
        <p:spPr>
          <a:xfrm>
            <a:off x="622816" y="2528414"/>
            <a:ext cx="6733962" cy="2585323"/>
          </a:xfrm>
          <a:prstGeom prst="rect">
            <a:avLst/>
          </a:prstGeom>
          <a:noFill/>
        </p:spPr>
        <p:txBody>
          <a:bodyPr wrap="square" rtlCol="0">
            <a:spAutoFit/>
          </a:bodyPr>
          <a:lstStyle/>
          <a:p>
            <a:pPr marL="571500" indent="-571500">
              <a:buFont typeface="Arial" panose="020B0604020202020204" pitchFamily="34" charset="0"/>
              <a:buChar char="•"/>
            </a:pPr>
            <a:r>
              <a:rPr lang="en-US" sz="3600" dirty="0">
                <a:solidFill>
                  <a:srgbClr val="C00000"/>
                </a:solidFill>
                <a:latin typeface="Interstate" panose="02000503080000020004" pitchFamily="2" charset="0"/>
              </a:rPr>
              <a:t>Step 7: Pull the Chassis Price from FTBuilder</a:t>
            </a:r>
          </a:p>
          <a:p>
            <a:r>
              <a:rPr lang="en-US" sz="3600" dirty="0">
                <a:solidFill>
                  <a:srgbClr val="C00000"/>
                </a:solidFill>
                <a:latin typeface="Interstate" panose="02000503080000020004" pitchFamily="2" charset="0"/>
              </a:rPr>
              <a:t>	Copy the Chassis Price out of 	FTBuilder</a:t>
            </a:r>
          </a:p>
          <a:p>
            <a:endParaRPr lang="en-US" dirty="0"/>
          </a:p>
        </p:txBody>
      </p:sp>
      <p:pic>
        <p:nvPicPr>
          <p:cNvPr id="8" name="Picture 7">
            <a:extLst>
              <a:ext uri="{FF2B5EF4-FFF2-40B4-BE49-F238E27FC236}">
                <a16:creationId xmlns:a16="http://schemas.microsoft.com/office/drawing/2014/main" id="{E016DD76-153E-4353-8534-A69D08F608C9}"/>
              </a:ext>
            </a:extLst>
          </p:cNvPr>
          <p:cNvPicPr>
            <a:picLocks noChangeAspect="1"/>
          </p:cNvPicPr>
          <p:nvPr/>
        </p:nvPicPr>
        <p:blipFill>
          <a:blip r:embed="rId4"/>
          <a:stretch>
            <a:fillRect/>
          </a:stretch>
        </p:blipFill>
        <p:spPr>
          <a:xfrm>
            <a:off x="6918804" y="2641015"/>
            <a:ext cx="5051665" cy="3377524"/>
          </a:xfrm>
          <a:prstGeom prst="rect">
            <a:avLst/>
          </a:prstGeom>
        </p:spPr>
      </p:pic>
      <p:sp>
        <p:nvSpPr>
          <p:cNvPr id="11" name="Oval 10">
            <a:extLst>
              <a:ext uri="{FF2B5EF4-FFF2-40B4-BE49-F238E27FC236}">
                <a16:creationId xmlns:a16="http://schemas.microsoft.com/office/drawing/2014/main" id="{693F2737-D7F1-44C4-8DEB-28E77F343F57}"/>
              </a:ext>
            </a:extLst>
          </p:cNvPr>
          <p:cNvSpPr/>
          <p:nvPr/>
        </p:nvSpPr>
        <p:spPr>
          <a:xfrm>
            <a:off x="11424062" y="5697556"/>
            <a:ext cx="676894" cy="32098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544167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FC-94 / Invader Chassis</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358013" y="1790125"/>
            <a:ext cx="10246652" cy="632441"/>
          </a:xfrm>
        </p:spPr>
        <p:txBody>
          <a:bodyPr/>
          <a:lstStyle/>
          <a:p>
            <a:r>
              <a:rPr lang="en-US" sz="3600" dirty="0"/>
              <a:t>FC-94/INVADER CHASSIS IMPORTATION INTO QW</a:t>
            </a:r>
          </a:p>
          <a:p>
            <a:r>
              <a:rPr lang="en-US" sz="3600" dirty="0"/>
              <a:t>	</a:t>
            </a:r>
            <a:r>
              <a:rPr lang="en-US" sz="3600" dirty="0">
                <a:solidFill>
                  <a:srgbClr val="C00000"/>
                </a:solidFill>
              </a:rPr>
              <a:t>	</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sp>
        <p:nvSpPr>
          <p:cNvPr id="4" name="TextBox 3">
            <a:extLst>
              <a:ext uri="{FF2B5EF4-FFF2-40B4-BE49-F238E27FC236}">
                <a16:creationId xmlns:a16="http://schemas.microsoft.com/office/drawing/2014/main" id="{0DD7DE7B-8C03-43CC-8A38-D37D9FD22927}"/>
              </a:ext>
            </a:extLst>
          </p:cNvPr>
          <p:cNvSpPr txBox="1"/>
          <p:nvPr/>
        </p:nvSpPr>
        <p:spPr>
          <a:xfrm>
            <a:off x="0" y="2528414"/>
            <a:ext cx="12192000" cy="1477328"/>
          </a:xfrm>
          <a:prstGeom prst="rect">
            <a:avLst/>
          </a:prstGeom>
          <a:noFill/>
        </p:spPr>
        <p:txBody>
          <a:bodyPr wrap="square" rtlCol="0">
            <a:spAutoFit/>
          </a:bodyPr>
          <a:lstStyle/>
          <a:p>
            <a:pPr marL="571500" indent="-571500">
              <a:buFont typeface="Arial" panose="020B0604020202020204" pitchFamily="34" charset="0"/>
              <a:buChar char="•"/>
            </a:pPr>
            <a:r>
              <a:rPr lang="en-US" sz="3600" dirty="0">
                <a:solidFill>
                  <a:srgbClr val="C00000"/>
                </a:solidFill>
                <a:latin typeface="Interstate" panose="02000503080000020004" pitchFamily="2" charset="0"/>
              </a:rPr>
              <a:t>Step 7: Pull the Chassis Price from FTBuilder</a:t>
            </a:r>
          </a:p>
          <a:p>
            <a:r>
              <a:rPr lang="en-US" sz="3600" dirty="0">
                <a:solidFill>
                  <a:srgbClr val="C00000"/>
                </a:solidFill>
                <a:latin typeface="Interstate" panose="02000503080000020004" pitchFamily="2" charset="0"/>
              </a:rPr>
              <a:t>	Insert the Chassis Price into your User Defined Part in QW</a:t>
            </a:r>
          </a:p>
          <a:p>
            <a:endParaRPr lang="en-US" dirty="0"/>
          </a:p>
        </p:txBody>
      </p:sp>
      <p:pic>
        <p:nvPicPr>
          <p:cNvPr id="9" name="Picture 8">
            <a:extLst>
              <a:ext uri="{FF2B5EF4-FFF2-40B4-BE49-F238E27FC236}">
                <a16:creationId xmlns:a16="http://schemas.microsoft.com/office/drawing/2014/main" id="{DB51F396-3A1F-4D95-ACBE-789B3C713987}"/>
              </a:ext>
            </a:extLst>
          </p:cNvPr>
          <p:cNvPicPr>
            <a:picLocks noChangeAspect="1"/>
          </p:cNvPicPr>
          <p:nvPr/>
        </p:nvPicPr>
        <p:blipFill>
          <a:blip r:embed="rId4"/>
          <a:stretch>
            <a:fillRect/>
          </a:stretch>
        </p:blipFill>
        <p:spPr>
          <a:xfrm>
            <a:off x="358013" y="4005742"/>
            <a:ext cx="11315833" cy="1599411"/>
          </a:xfrm>
          <a:prstGeom prst="rect">
            <a:avLst/>
          </a:prstGeom>
        </p:spPr>
      </p:pic>
      <p:sp>
        <p:nvSpPr>
          <p:cNvPr id="11" name="Oval 10">
            <a:extLst>
              <a:ext uri="{FF2B5EF4-FFF2-40B4-BE49-F238E27FC236}">
                <a16:creationId xmlns:a16="http://schemas.microsoft.com/office/drawing/2014/main" id="{693F2737-D7F1-44C4-8DEB-28E77F343F57}"/>
              </a:ext>
            </a:extLst>
          </p:cNvPr>
          <p:cNvSpPr/>
          <p:nvPr/>
        </p:nvSpPr>
        <p:spPr>
          <a:xfrm>
            <a:off x="10525697" y="4432550"/>
            <a:ext cx="938151" cy="46754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656998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FC-94 / Invader Chassis</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358013" y="1790125"/>
            <a:ext cx="10246652" cy="632441"/>
          </a:xfrm>
        </p:spPr>
        <p:txBody>
          <a:bodyPr/>
          <a:lstStyle/>
          <a:p>
            <a:r>
              <a:rPr lang="en-US" sz="3600" dirty="0"/>
              <a:t>FC-94/INVADER CHASSIS IMPORTATION INTO QW</a:t>
            </a:r>
          </a:p>
          <a:p>
            <a:r>
              <a:rPr lang="en-US" sz="3600" dirty="0"/>
              <a:t>	</a:t>
            </a:r>
            <a:r>
              <a:rPr lang="en-US" sz="3600" dirty="0">
                <a:solidFill>
                  <a:srgbClr val="C00000"/>
                </a:solidFill>
              </a:rPr>
              <a:t>	</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sp>
        <p:nvSpPr>
          <p:cNvPr id="4" name="TextBox 3">
            <a:extLst>
              <a:ext uri="{FF2B5EF4-FFF2-40B4-BE49-F238E27FC236}">
                <a16:creationId xmlns:a16="http://schemas.microsoft.com/office/drawing/2014/main" id="{0DD7DE7B-8C03-43CC-8A38-D37D9FD22927}"/>
              </a:ext>
            </a:extLst>
          </p:cNvPr>
          <p:cNvSpPr txBox="1"/>
          <p:nvPr/>
        </p:nvSpPr>
        <p:spPr>
          <a:xfrm>
            <a:off x="358013" y="2449725"/>
            <a:ext cx="12192000" cy="1477328"/>
          </a:xfrm>
          <a:prstGeom prst="rect">
            <a:avLst/>
          </a:prstGeom>
          <a:noFill/>
        </p:spPr>
        <p:txBody>
          <a:bodyPr wrap="square" rtlCol="0">
            <a:spAutoFit/>
          </a:bodyPr>
          <a:lstStyle/>
          <a:p>
            <a:pPr marL="571500" indent="-571500">
              <a:buFont typeface="Arial" panose="020B0604020202020204" pitchFamily="34" charset="0"/>
              <a:buChar char="•"/>
            </a:pPr>
            <a:r>
              <a:rPr lang="en-US" sz="3600" dirty="0">
                <a:solidFill>
                  <a:srgbClr val="C00000"/>
                </a:solidFill>
                <a:latin typeface="Interstate" panose="02000503080000020004" pitchFamily="2" charset="0"/>
              </a:rPr>
              <a:t>Step 8: Copy the Chassis Shop Order</a:t>
            </a:r>
          </a:p>
          <a:p>
            <a:r>
              <a:rPr lang="en-US" sz="3600" dirty="0">
                <a:solidFill>
                  <a:srgbClr val="C00000"/>
                </a:solidFill>
                <a:latin typeface="Interstate" panose="02000503080000020004" pitchFamily="2" charset="0"/>
              </a:rPr>
              <a:t>	</a:t>
            </a:r>
            <a:r>
              <a:rPr lang="en-US" sz="3600" dirty="0"/>
              <a:t> </a:t>
            </a:r>
            <a:r>
              <a:rPr lang="en-US" sz="3600" dirty="0">
                <a:solidFill>
                  <a:srgbClr val="C00000"/>
                </a:solidFill>
                <a:latin typeface="Interstate" panose="02000503080000020004" pitchFamily="2" charset="0"/>
              </a:rPr>
              <a:t>Click on the Scroll in the upper left-hand corner</a:t>
            </a:r>
          </a:p>
          <a:p>
            <a:endParaRPr lang="en-US" dirty="0"/>
          </a:p>
        </p:txBody>
      </p:sp>
      <p:pic>
        <p:nvPicPr>
          <p:cNvPr id="10" name="Picture 9">
            <a:extLst>
              <a:ext uri="{FF2B5EF4-FFF2-40B4-BE49-F238E27FC236}">
                <a16:creationId xmlns:a16="http://schemas.microsoft.com/office/drawing/2014/main" id="{DEB406AC-968A-4C3B-B973-B4EC3CD0718D}"/>
              </a:ext>
            </a:extLst>
          </p:cNvPr>
          <p:cNvPicPr>
            <a:picLocks noChangeAspect="1"/>
          </p:cNvPicPr>
          <p:nvPr/>
        </p:nvPicPr>
        <p:blipFill>
          <a:blip r:embed="rId4"/>
          <a:stretch>
            <a:fillRect/>
          </a:stretch>
        </p:blipFill>
        <p:spPr>
          <a:xfrm>
            <a:off x="1687398" y="3661728"/>
            <a:ext cx="8647279" cy="2513441"/>
          </a:xfrm>
          <a:prstGeom prst="rect">
            <a:avLst/>
          </a:prstGeom>
        </p:spPr>
      </p:pic>
      <p:sp>
        <p:nvSpPr>
          <p:cNvPr id="6" name="Oval 5">
            <a:extLst>
              <a:ext uri="{FF2B5EF4-FFF2-40B4-BE49-F238E27FC236}">
                <a16:creationId xmlns:a16="http://schemas.microsoft.com/office/drawing/2014/main" id="{02109A1E-B7E0-45E6-965E-12B8A0F9D65B}"/>
              </a:ext>
            </a:extLst>
          </p:cNvPr>
          <p:cNvSpPr/>
          <p:nvPr/>
        </p:nvSpPr>
        <p:spPr>
          <a:xfrm>
            <a:off x="6096000" y="3927053"/>
            <a:ext cx="696686" cy="62119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867701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FC-94 / Invader Chassis</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358013" y="1790125"/>
            <a:ext cx="10246652" cy="632441"/>
          </a:xfrm>
        </p:spPr>
        <p:txBody>
          <a:bodyPr/>
          <a:lstStyle/>
          <a:p>
            <a:r>
              <a:rPr lang="en-US" sz="3600" dirty="0"/>
              <a:t>FC-94/INVADER CHASSIS IMPORTATION INTO QW</a:t>
            </a:r>
          </a:p>
          <a:p>
            <a:r>
              <a:rPr lang="en-US" sz="3600" dirty="0"/>
              <a:t>	</a:t>
            </a:r>
            <a:r>
              <a:rPr lang="en-US" sz="3600" dirty="0">
                <a:solidFill>
                  <a:srgbClr val="C00000"/>
                </a:solidFill>
              </a:rPr>
              <a:t>	</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sp>
        <p:nvSpPr>
          <p:cNvPr id="4" name="TextBox 3">
            <a:extLst>
              <a:ext uri="{FF2B5EF4-FFF2-40B4-BE49-F238E27FC236}">
                <a16:creationId xmlns:a16="http://schemas.microsoft.com/office/drawing/2014/main" id="{0DD7DE7B-8C03-43CC-8A38-D37D9FD22927}"/>
              </a:ext>
            </a:extLst>
          </p:cNvPr>
          <p:cNvSpPr txBox="1"/>
          <p:nvPr/>
        </p:nvSpPr>
        <p:spPr>
          <a:xfrm>
            <a:off x="358013" y="2449725"/>
            <a:ext cx="7075940" cy="5355312"/>
          </a:xfrm>
          <a:prstGeom prst="rect">
            <a:avLst/>
          </a:prstGeom>
          <a:noFill/>
        </p:spPr>
        <p:txBody>
          <a:bodyPr wrap="square" rtlCol="0">
            <a:spAutoFit/>
          </a:bodyPr>
          <a:lstStyle/>
          <a:p>
            <a:pPr marL="571500" indent="-571500">
              <a:buFont typeface="Arial" panose="020B0604020202020204" pitchFamily="34" charset="0"/>
              <a:buChar char="•"/>
            </a:pPr>
            <a:r>
              <a:rPr lang="en-US" sz="3600" dirty="0">
                <a:solidFill>
                  <a:srgbClr val="C00000"/>
                </a:solidFill>
                <a:latin typeface="Interstate" panose="02000503080000020004" pitchFamily="2" charset="0"/>
              </a:rPr>
              <a:t>Step 8: Copy the Chassis Shop Order</a:t>
            </a:r>
          </a:p>
          <a:p>
            <a:r>
              <a:rPr lang="en-US" sz="3600" dirty="0">
                <a:solidFill>
                  <a:srgbClr val="C00000"/>
                </a:solidFill>
                <a:latin typeface="Interstate" panose="02000503080000020004" pitchFamily="2" charset="0"/>
              </a:rPr>
              <a:t>	</a:t>
            </a:r>
            <a:r>
              <a:rPr lang="en-US" sz="3600" dirty="0"/>
              <a:t> </a:t>
            </a:r>
            <a:r>
              <a:rPr lang="en-US" sz="3600" dirty="0">
                <a:solidFill>
                  <a:srgbClr val="C00000"/>
                </a:solidFill>
                <a:latin typeface="Interstate" panose="02000503080000020004" pitchFamily="2" charset="0"/>
              </a:rPr>
              <a:t>Make sure only “Quote” is 	Checked, with sub-categories 	“Non-Selectable Part Number”, 	“Part Number” and 	“Description Checked”</a:t>
            </a:r>
          </a:p>
          <a:p>
            <a:r>
              <a:rPr lang="en-US" sz="3600" dirty="0">
                <a:solidFill>
                  <a:srgbClr val="C00000"/>
                </a:solidFill>
                <a:latin typeface="Interstate" panose="02000503080000020004" pitchFamily="2" charset="0"/>
              </a:rPr>
              <a:t>	Click “Print/Preview”</a:t>
            </a:r>
          </a:p>
          <a:p>
            <a:endParaRPr lang="en-US" sz="3600" dirty="0">
              <a:solidFill>
                <a:srgbClr val="C00000"/>
              </a:solidFill>
              <a:latin typeface="Interstate" panose="02000503080000020004" pitchFamily="2" charset="0"/>
            </a:endParaRPr>
          </a:p>
          <a:p>
            <a:endParaRPr lang="en-US" dirty="0"/>
          </a:p>
        </p:txBody>
      </p:sp>
      <p:pic>
        <p:nvPicPr>
          <p:cNvPr id="9" name="Picture 8">
            <a:extLst>
              <a:ext uri="{FF2B5EF4-FFF2-40B4-BE49-F238E27FC236}">
                <a16:creationId xmlns:a16="http://schemas.microsoft.com/office/drawing/2014/main" id="{96981A9D-6DAE-4895-B2EF-60D39CBD5480}"/>
              </a:ext>
            </a:extLst>
          </p:cNvPr>
          <p:cNvPicPr>
            <a:picLocks noChangeAspect="1"/>
          </p:cNvPicPr>
          <p:nvPr/>
        </p:nvPicPr>
        <p:blipFill>
          <a:blip r:embed="rId4"/>
          <a:stretch>
            <a:fillRect/>
          </a:stretch>
        </p:blipFill>
        <p:spPr>
          <a:xfrm>
            <a:off x="8146473" y="2449724"/>
            <a:ext cx="2764971" cy="4346727"/>
          </a:xfrm>
          <a:prstGeom prst="rect">
            <a:avLst/>
          </a:prstGeom>
        </p:spPr>
      </p:pic>
      <p:sp>
        <p:nvSpPr>
          <p:cNvPr id="6" name="Oval 5">
            <a:extLst>
              <a:ext uri="{FF2B5EF4-FFF2-40B4-BE49-F238E27FC236}">
                <a16:creationId xmlns:a16="http://schemas.microsoft.com/office/drawing/2014/main" id="{02109A1E-B7E0-45E6-965E-12B8A0F9D65B}"/>
              </a:ext>
            </a:extLst>
          </p:cNvPr>
          <p:cNvSpPr/>
          <p:nvPr/>
        </p:nvSpPr>
        <p:spPr>
          <a:xfrm>
            <a:off x="8374471" y="2449725"/>
            <a:ext cx="353894" cy="30875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5AF6274B-3836-4A04-A343-B6777DB05A1B}"/>
              </a:ext>
            </a:extLst>
          </p:cNvPr>
          <p:cNvSpPr/>
          <p:nvPr/>
        </p:nvSpPr>
        <p:spPr>
          <a:xfrm>
            <a:off x="8669371" y="2602125"/>
            <a:ext cx="353894" cy="30875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2E6A2885-0FF8-4089-A7AD-1FA6DBA23BCB}"/>
              </a:ext>
            </a:extLst>
          </p:cNvPr>
          <p:cNvSpPr/>
          <p:nvPr/>
        </p:nvSpPr>
        <p:spPr>
          <a:xfrm>
            <a:off x="8667007" y="3015280"/>
            <a:ext cx="353894" cy="30875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AF0A0F19-0F7A-45B7-93A8-F7DA961B5A07}"/>
              </a:ext>
            </a:extLst>
          </p:cNvPr>
          <p:cNvSpPr/>
          <p:nvPr/>
        </p:nvSpPr>
        <p:spPr>
          <a:xfrm>
            <a:off x="8667007" y="3446615"/>
            <a:ext cx="353894" cy="30875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Connector: Elbow 14">
            <a:extLst>
              <a:ext uri="{FF2B5EF4-FFF2-40B4-BE49-F238E27FC236}">
                <a16:creationId xmlns:a16="http://schemas.microsoft.com/office/drawing/2014/main" id="{7EEFEB5A-30E1-4B7A-A20E-16DCB669BBB8}"/>
              </a:ext>
            </a:extLst>
          </p:cNvPr>
          <p:cNvCxnSpPr>
            <a:stCxn id="6" idx="7"/>
            <a:endCxn id="11" idx="0"/>
          </p:cNvCxnSpPr>
          <p:nvPr/>
        </p:nvCxnSpPr>
        <p:spPr>
          <a:xfrm rot="16200000" flipH="1">
            <a:off x="8707836" y="2463643"/>
            <a:ext cx="107183" cy="169780"/>
          </a:xfrm>
          <a:prstGeom prst="bentConnector3">
            <a:avLst>
              <a:gd name="adj1" fmla="val -15575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38E272E5-D488-4E1D-B810-D99B01F060D9}"/>
              </a:ext>
            </a:extLst>
          </p:cNvPr>
          <p:cNvCxnSpPr>
            <a:stCxn id="11" idx="4"/>
            <a:endCxn id="12" idx="0"/>
          </p:cNvCxnSpPr>
          <p:nvPr/>
        </p:nvCxnSpPr>
        <p:spPr>
          <a:xfrm rot="5400000">
            <a:off x="8792938" y="2961900"/>
            <a:ext cx="104396" cy="2364"/>
          </a:xfrm>
          <a:prstGeom prst="bentConnector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D85E33AB-A09B-41AC-972D-1A6CC9A9016B}"/>
              </a:ext>
            </a:extLst>
          </p:cNvPr>
          <p:cNvCxnSpPr>
            <a:stCxn id="12" idx="4"/>
            <a:endCxn id="13" idx="0"/>
          </p:cNvCxnSpPr>
          <p:nvPr/>
        </p:nvCxnSpPr>
        <p:spPr>
          <a:xfrm rot="5400000">
            <a:off x="8782666" y="3385327"/>
            <a:ext cx="122576" cy="12700"/>
          </a:xfrm>
          <a:prstGeom prst="bentConnector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or: Elbow 21">
            <a:extLst>
              <a:ext uri="{FF2B5EF4-FFF2-40B4-BE49-F238E27FC236}">
                <a16:creationId xmlns:a16="http://schemas.microsoft.com/office/drawing/2014/main" id="{E60FD3FD-CE36-47A3-A3CF-59A88DC305AE}"/>
              </a:ext>
            </a:extLst>
          </p:cNvPr>
          <p:cNvCxnSpPr>
            <a:cxnSpLocks/>
            <a:stCxn id="13" idx="4"/>
          </p:cNvCxnSpPr>
          <p:nvPr/>
        </p:nvCxnSpPr>
        <p:spPr>
          <a:xfrm rot="16200000" flipH="1">
            <a:off x="7804367" y="4794961"/>
            <a:ext cx="2764179" cy="685004"/>
          </a:xfrm>
          <a:prstGeom prst="bentConnector3">
            <a:avLst>
              <a:gd name="adj1" fmla="val 34104"/>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660901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FC-94 / Invader Chassis</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358013" y="1790125"/>
            <a:ext cx="10246652" cy="632441"/>
          </a:xfrm>
        </p:spPr>
        <p:txBody>
          <a:bodyPr/>
          <a:lstStyle/>
          <a:p>
            <a:r>
              <a:rPr lang="en-US" sz="3600" dirty="0"/>
              <a:t>FC-94/INVADER CHASSIS IMPORTATION INTO QW</a:t>
            </a:r>
          </a:p>
          <a:p>
            <a:r>
              <a:rPr lang="en-US" sz="3600" dirty="0"/>
              <a:t>	</a:t>
            </a:r>
            <a:r>
              <a:rPr lang="en-US" sz="3600" dirty="0">
                <a:solidFill>
                  <a:srgbClr val="C00000"/>
                </a:solidFill>
              </a:rPr>
              <a:t>	</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sp>
        <p:nvSpPr>
          <p:cNvPr id="4" name="TextBox 3">
            <a:extLst>
              <a:ext uri="{FF2B5EF4-FFF2-40B4-BE49-F238E27FC236}">
                <a16:creationId xmlns:a16="http://schemas.microsoft.com/office/drawing/2014/main" id="{0DD7DE7B-8C03-43CC-8A38-D37D9FD22927}"/>
              </a:ext>
            </a:extLst>
          </p:cNvPr>
          <p:cNvSpPr txBox="1"/>
          <p:nvPr/>
        </p:nvSpPr>
        <p:spPr>
          <a:xfrm>
            <a:off x="358013" y="2449725"/>
            <a:ext cx="7075940" cy="3139321"/>
          </a:xfrm>
          <a:prstGeom prst="rect">
            <a:avLst/>
          </a:prstGeom>
          <a:noFill/>
        </p:spPr>
        <p:txBody>
          <a:bodyPr wrap="square" rtlCol="0">
            <a:spAutoFit/>
          </a:bodyPr>
          <a:lstStyle/>
          <a:p>
            <a:pPr marL="571500" indent="-571500">
              <a:buFont typeface="Arial" panose="020B0604020202020204" pitchFamily="34" charset="0"/>
              <a:buChar char="•"/>
            </a:pPr>
            <a:r>
              <a:rPr lang="en-US" sz="3600" dirty="0">
                <a:solidFill>
                  <a:srgbClr val="C00000"/>
                </a:solidFill>
                <a:latin typeface="Interstate" panose="02000503080000020004" pitchFamily="2" charset="0"/>
              </a:rPr>
              <a:t>Step 9: Paste the Chassis Shop Order</a:t>
            </a:r>
          </a:p>
          <a:p>
            <a:r>
              <a:rPr lang="en-US" sz="3600" dirty="0">
                <a:solidFill>
                  <a:srgbClr val="C00000"/>
                </a:solidFill>
                <a:latin typeface="Interstate" panose="02000503080000020004" pitchFamily="2" charset="0"/>
              </a:rPr>
              <a:t>	</a:t>
            </a:r>
            <a:r>
              <a:rPr lang="en-US" sz="3600" dirty="0"/>
              <a:t> </a:t>
            </a:r>
            <a:r>
              <a:rPr lang="en-US" sz="3600" dirty="0">
                <a:solidFill>
                  <a:srgbClr val="C00000"/>
                </a:solidFill>
                <a:latin typeface="Interstate" panose="02000503080000020004" pitchFamily="2" charset="0"/>
              </a:rPr>
              <a:t>Copy the Shop Order out of 	FTBuilder</a:t>
            </a:r>
          </a:p>
          <a:p>
            <a:endParaRPr lang="en-US" sz="3600" dirty="0">
              <a:solidFill>
                <a:srgbClr val="C00000"/>
              </a:solidFill>
              <a:latin typeface="Interstate" panose="02000503080000020004" pitchFamily="2" charset="0"/>
            </a:endParaRPr>
          </a:p>
          <a:p>
            <a:endParaRPr lang="en-US" dirty="0"/>
          </a:p>
        </p:txBody>
      </p:sp>
      <p:pic>
        <p:nvPicPr>
          <p:cNvPr id="10" name="Picture 9">
            <a:extLst>
              <a:ext uri="{FF2B5EF4-FFF2-40B4-BE49-F238E27FC236}">
                <a16:creationId xmlns:a16="http://schemas.microsoft.com/office/drawing/2014/main" id="{578D3C86-A1C2-4B53-9A0C-9F4865E0B290}"/>
              </a:ext>
            </a:extLst>
          </p:cNvPr>
          <p:cNvPicPr>
            <a:picLocks noChangeAspect="1"/>
          </p:cNvPicPr>
          <p:nvPr/>
        </p:nvPicPr>
        <p:blipFill>
          <a:blip r:embed="rId4"/>
          <a:stretch>
            <a:fillRect/>
          </a:stretch>
        </p:blipFill>
        <p:spPr>
          <a:xfrm>
            <a:off x="3372592" y="4071884"/>
            <a:ext cx="5272713" cy="2595105"/>
          </a:xfrm>
          <a:prstGeom prst="rect">
            <a:avLst/>
          </a:prstGeom>
        </p:spPr>
      </p:pic>
      <p:sp>
        <p:nvSpPr>
          <p:cNvPr id="19" name="TextBox 18">
            <a:extLst>
              <a:ext uri="{FF2B5EF4-FFF2-40B4-BE49-F238E27FC236}">
                <a16:creationId xmlns:a16="http://schemas.microsoft.com/office/drawing/2014/main" id="{70ADF25D-4A3A-4F12-9E69-6EA6040F3356}"/>
              </a:ext>
            </a:extLst>
          </p:cNvPr>
          <p:cNvSpPr txBox="1"/>
          <p:nvPr/>
        </p:nvSpPr>
        <p:spPr>
          <a:xfrm>
            <a:off x="9167751" y="4383174"/>
            <a:ext cx="2352408" cy="1754326"/>
          </a:xfrm>
          <a:prstGeom prst="rect">
            <a:avLst/>
          </a:prstGeom>
          <a:noFill/>
        </p:spPr>
        <p:txBody>
          <a:bodyPr wrap="square" rtlCol="0">
            <a:spAutoFit/>
          </a:bodyPr>
          <a:lstStyle/>
          <a:p>
            <a:r>
              <a:rPr lang="en-US" sz="3600" b="1" u="sng" dirty="0">
                <a:solidFill>
                  <a:srgbClr val="C00000"/>
                </a:solidFill>
                <a:latin typeface="Interstate" panose="02000503080000020004" pitchFamily="2" charset="0"/>
              </a:rPr>
              <a:t>Trick</a:t>
            </a:r>
          </a:p>
          <a:p>
            <a:r>
              <a:rPr lang="en-US" sz="3600" dirty="0">
                <a:solidFill>
                  <a:srgbClr val="C00000"/>
                </a:solidFill>
                <a:latin typeface="Interstate" panose="02000503080000020004" pitchFamily="2" charset="0"/>
              </a:rPr>
              <a:t>CTRL+ A</a:t>
            </a:r>
          </a:p>
          <a:p>
            <a:r>
              <a:rPr lang="en-US" sz="3600" dirty="0">
                <a:solidFill>
                  <a:srgbClr val="C00000"/>
                </a:solidFill>
                <a:latin typeface="Interstate" panose="02000503080000020004" pitchFamily="2" charset="0"/>
              </a:rPr>
              <a:t>CTRL + C</a:t>
            </a:r>
          </a:p>
        </p:txBody>
      </p:sp>
    </p:spTree>
    <p:extLst>
      <p:ext uri="{BB962C8B-B14F-4D97-AF65-F5344CB8AC3E}">
        <p14:creationId xmlns:p14="http://schemas.microsoft.com/office/powerpoint/2010/main" val="36336657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FC-94 / Invader Chassis</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358013" y="1790125"/>
            <a:ext cx="10246652" cy="632441"/>
          </a:xfrm>
        </p:spPr>
        <p:txBody>
          <a:bodyPr/>
          <a:lstStyle/>
          <a:p>
            <a:r>
              <a:rPr lang="en-US" sz="3600" dirty="0"/>
              <a:t>FC-94/INVADER CHASSIS IMPORTATION INTO QW</a:t>
            </a:r>
          </a:p>
          <a:p>
            <a:r>
              <a:rPr lang="en-US" sz="3600" dirty="0"/>
              <a:t>	</a:t>
            </a:r>
            <a:r>
              <a:rPr lang="en-US" sz="3600" dirty="0">
                <a:solidFill>
                  <a:srgbClr val="C00000"/>
                </a:solidFill>
              </a:rPr>
              <a:t>	</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sp>
        <p:nvSpPr>
          <p:cNvPr id="4" name="TextBox 3">
            <a:extLst>
              <a:ext uri="{FF2B5EF4-FFF2-40B4-BE49-F238E27FC236}">
                <a16:creationId xmlns:a16="http://schemas.microsoft.com/office/drawing/2014/main" id="{0DD7DE7B-8C03-43CC-8A38-D37D9FD22927}"/>
              </a:ext>
            </a:extLst>
          </p:cNvPr>
          <p:cNvSpPr txBox="1"/>
          <p:nvPr/>
        </p:nvSpPr>
        <p:spPr>
          <a:xfrm>
            <a:off x="358013" y="2449725"/>
            <a:ext cx="7075940" cy="3693319"/>
          </a:xfrm>
          <a:prstGeom prst="rect">
            <a:avLst/>
          </a:prstGeom>
          <a:noFill/>
        </p:spPr>
        <p:txBody>
          <a:bodyPr wrap="square" rtlCol="0">
            <a:spAutoFit/>
          </a:bodyPr>
          <a:lstStyle/>
          <a:p>
            <a:pPr marL="571500" indent="-571500">
              <a:buFont typeface="Arial" panose="020B0604020202020204" pitchFamily="34" charset="0"/>
              <a:buChar char="•"/>
            </a:pPr>
            <a:r>
              <a:rPr lang="en-US" sz="3600" dirty="0">
                <a:solidFill>
                  <a:srgbClr val="C00000"/>
                </a:solidFill>
                <a:latin typeface="Interstate" panose="02000503080000020004" pitchFamily="2" charset="0"/>
              </a:rPr>
              <a:t>Step 8: Paste the Chassis Shop Order into the QW File</a:t>
            </a:r>
          </a:p>
          <a:p>
            <a:r>
              <a:rPr lang="en-US" sz="3600" dirty="0">
                <a:solidFill>
                  <a:srgbClr val="C00000"/>
                </a:solidFill>
                <a:latin typeface="Interstate" panose="02000503080000020004" pitchFamily="2" charset="0"/>
              </a:rPr>
              <a:t>	Paste the Shop Order into the 	Shop Note of the Chassis</a:t>
            </a:r>
          </a:p>
          <a:p>
            <a:r>
              <a:rPr lang="en-US" sz="3600" dirty="0">
                <a:solidFill>
                  <a:srgbClr val="C00000"/>
                </a:solidFill>
                <a:latin typeface="Interstate" panose="02000503080000020004" pitchFamily="2" charset="0"/>
              </a:rPr>
              <a:t>	</a:t>
            </a:r>
          </a:p>
          <a:p>
            <a:endParaRPr lang="en-US" sz="3600" dirty="0">
              <a:solidFill>
                <a:srgbClr val="C00000"/>
              </a:solidFill>
              <a:latin typeface="Interstate" panose="02000503080000020004" pitchFamily="2" charset="0"/>
            </a:endParaRPr>
          </a:p>
          <a:p>
            <a:endParaRPr lang="en-US" dirty="0"/>
          </a:p>
        </p:txBody>
      </p:sp>
      <p:pic>
        <p:nvPicPr>
          <p:cNvPr id="16" name="Picture 15">
            <a:extLst>
              <a:ext uri="{FF2B5EF4-FFF2-40B4-BE49-F238E27FC236}">
                <a16:creationId xmlns:a16="http://schemas.microsoft.com/office/drawing/2014/main" id="{7B7A5EF9-A8A1-4F98-9D48-68850E2E550A}"/>
              </a:ext>
            </a:extLst>
          </p:cNvPr>
          <p:cNvPicPr>
            <a:picLocks noChangeAspect="1"/>
          </p:cNvPicPr>
          <p:nvPr/>
        </p:nvPicPr>
        <p:blipFill rotWithShape="1">
          <a:blip r:embed="rId4"/>
          <a:srcRect l="68201" t="29870" r="20324" b="38442"/>
          <a:stretch/>
        </p:blipFill>
        <p:spPr>
          <a:xfrm>
            <a:off x="6973179" y="3188389"/>
            <a:ext cx="5125461" cy="2654085"/>
          </a:xfrm>
          <a:prstGeom prst="rect">
            <a:avLst/>
          </a:prstGeom>
        </p:spPr>
      </p:pic>
      <p:sp>
        <p:nvSpPr>
          <p:cNvPr id="17" name="Oval 16">
            <a:extLst>
              <a:ext uri="{FF2B5EF4-FFF2-40B4-BE49-F238E27FC236}">
                <a16:creationId xmlns:a16="http://schemas.microsoft.com/office/drawing/2014/main" id="{66CDD2D5-071D-42FE-B96B-D644AF20E460}"/>
              </a:ext>
            </a:extLst>
          </p:cNvPr>
          <p:cNvSpPr/>
          <p:nvPr/>
        </p:nvSpPr>
        <p:spPr>
          <a:xfrm>
            <a:off x="8431481" y="4880758"/>
            <a:ext cx="308758" cy="29688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3" name="Connector: Elbow 22">
            <a:extLst>
              <a:ext uri="{FF2B5EF4-FFF2-40B4-BE49-F238E27FC236}">
                <a16:creationId xmlns:a16="http://schemas.microsoft.com/office/drawing/2014/main" id="{A80061E9-7488-4B07-9735-CB8B546CE3AE}"/>
              </a:ext>
            </a:extLst>
          </p:cNvPr>
          <p:cNvCxnSpPr/>
          <p:nvPr/>
        </p:nvCxnSpPr>
        <p:spPr>
          <a:xfrm flipV="1">
            <a:off x="8550234" y="4310743"/>
            <a:ext cx="1413163" cy="570015"/>
          </a:xfrm>
          <a:prstGeom prst="bentConnector3">
            <a:avLst>
              <a:gd name="adj1" fmla="val 210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369132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FC-94 / Invader Chassis</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358013" y="1790125"/>
            <a:ext cx="10246652" cy="632441"/>
          </a:xfrm>
        </p:spPr>
        <p:txBody>
          <a:bodyPr/>
          <a:lstStyle/>
          <a:p>
            <a:r>
              <a:rPr lang="en-US" sz="3600" dirty="0"/>
              <a:t>FC-94/INVADER CHASSIS IMPORTATION INTO QW</a:t>
            </a:r>
          </a:p>
          <a:p>
            <a:r>
              <a:rPr lang="en-US" sz="3600" dirty="0"/>
              <a:t>	</a:t>
            </a:r>
            <a:r>
              <a:rPr lang="en-US" sz="3600" dirty="0">
                <a:solidFill>
                  <a:srgbClr val="C00000"/>
                </a:solidFill>
              </a:rPr>
              <a:t>	</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sp>
        <p:nvSpPr>
          <p:cNvPr id="4" name="TextBox 3">
            <a:extLst>
              <a:ext uri="{FF2B5EF4-FFF2-40B4-BE49-F238E27FC236}">
                <a16:creationId xmlns:a16="http://schemas.microsoft.com/office/drawing/2014/main" id="{0DD7DE7B-8C03-43CC-8A38-D37D9FD22927}"/>
              </a:ext>
            </a:extLst>
          </p:cNvPr>
          <p:cNvSpPr txBox="1"/>
          <p:nvPr/>
        </p:nvSpPr>
        <p:spPr>
          <a:xfrm>
            <a:off x="358014" y="2449725"/>
            <a:ext cx="5033384" cy="5355312"/>
          </a:xfrm>
          <a:prstGeom prst="rect">
            <a:avLst/>
          </a:prstGeom>
          <a:noFill/>
        </p:spPr>
        <p:txBody>
          <a:bodyPr wrap="square" rtlCol="0">
            <a:spAutoFit/>
          </a:bodyPr>
          <a:lstStyle/>
          <a:p>
            <a:pPr marL="571500" indent="-571500">
              <a:buFont typeface="Arial" panose="020B0604020202020204" pitchFamily="34" charset="0"/>
              <a:buChar char="•"/>
            </a:pPr>
            <a:r>
              <a:rPr lang="en-US" sz="3600" dirty="0">
                <a:solidFill>
                  <a:srgbClr val="C00000"/>
                </a:solidFill>
                <a:latin typeface="Interstate" panose="02000503080000020004" pitchFamily="2" charset="0"/>
              </a:rPr>
              <a:t>Step 9: Save the Chassis Shop Order into the QW File</a:t>
            </a:r>
          </a:p>
          <a:p>
            <a:r>
              <a:rPr lang="en-US" sz="3600" dirty="0">
                <a:solidFill>
                  <a:srgbClr val="C00000"/>
                </a:solidFill>
                <a:latin typeface="Interstate" panose="02000503080000020004" pitchFamily="2" charset="0"/>
              </a:rPr>
              <a:t>	Click on “Save” once 	you’ve pasted the 	Shop Order into the 	QW File</a:t>
            </a:r>
          </a:p>
          <a:p>
            <a:r>
              <a:rPr lang="en-US" sz="3600" dirty="0">
                <a:solidFill>
                  <a:srgbClr val="C00000"/>
                </a:solidFill>
                <a:latin typeface="Interstate" panose="02000503080000020004" pitchFamily="2" charset="0"/>
              </a:rPr>
              <a:t>	</a:t>
            </a:r>
          </a:p>
          <a:p>
            <a:endParaRPr lang="en-US" sz="3600" dirty="0">
              <a:solidFill>
                <a:srgbClr val="C00000"/>
              </a:solidFill>
              <a:latin typeface="Interstate" panose="02000503080000020004" pitchFamily="2" charset="0"/>
            </a:endParaRPr>
          </a:p>
          <a:p>
            <a:endParaRPr lang="en-US" dirty="0"/>
          </a:p>
        </p:txBody>
      </p:sp>
      <p:pic>
        <p:nvPicPr>
          <p:cNvPr id="8" name="Picture 7">
            <a:extLst>
              <a:ext uri="{FF2B5EF4-FFF2-40B4-BE49-F238E27FC236}">
                <a16:creationId xmlns:a16="http://schemas.microsoft.com/office/drawing/2014/main" id="{3EFB732D-1392-4408-99EA-AABB7FF2D00D}"/>
              </a:ext>
            </a:extLst>
          </p:cNvPr>
          <p:cNvPicPr>
            <a:picLocks noChangeAspect="1"/>
          </p:cNvPicPr>
          <p:nvPr/>
        </p:nvPicPr>
        <p:blipFill>
          <a:blip r:embed="rId4"/>
          <a:stretch>
            <a:fillRect/>
          </a:stretch>
        </p:blipFill>
        <p:spPr>
          <a:xfrm>
            <a:off x="5481339" y="3794216"/>
            <a:ext cx="6000750" cy="2362200"/>
          </a:xfrm>
          <a:prstGeom prst="rect">
            <a:avLst/>
          </a:prstGeom>
        </p:spPr>
      </p:pic>
      <p:sp>
        <p:nvSpPr>
          <p:cNvPr id="9" name="Oval 8">
            <a:extLst>
              <a:ext uri="{FF2B5EF4-FFF2-40B4-BE49-F238E27FC236}">
                <a16:creationId xmlns:a16="http://schemas.microsoft.com/office/drawing/2014/main" id="{B06A4E4F-0300-475B-866D-56E82BBD4B80}"/>
              </a:ext>
            </a:extLst>
          </p:cNvPr>
          <p:cNvSpPr/>
          <p:nvPr/>
        </p:nvSpPr>
        <p:spPr>
          <a:xfrm>
            <a:off x="9856519" y="5581403"/>
            <a:ext cx="926275" cy="41563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1024542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FC-94 / Invader Chassis</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358013" y="1790125"/>
            <a:ext cx="10246652" cy="632441"/>
          </a:xfrm>
        </p:spPr>
        <p:txBody>
          <a:bodyPr/>
          <a:lstStyle/>
          <a:p>
            <a:r>
              <a:rPr lang="en-US" sz="3600" dirty="0"/>
              <a:t>FC-94/INVADER CHASSIS IMPORTATION INTO QW</a:t>
            </a:r>
          </a:p>
          <a:p>
            <a:r>
              <a:rPr lang="en-US" sz="3600" dirty="0"/>
              <a:t>	</a:t>
            </a:r>
            <a:r>
              <a:rPr lang="en-US" sz="3600" dirty="0">
                <a:solidFill>
                  <a:srgbClr val="C00000"/>
                </a:solidFill>
              </a:rPr>
              <a:t>	</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sp>
        <p:nvSpPr>
          <p:cNvPr id="4" name="TextBox 3">
            <a:extLst>
              <a:ext uri="{FF2B5EF4-FFF2-40B4-BE49-F238E27FC236}">
                <a16:creationId xmlns:a16="http://schemas.microsoft.com/office/drawing/2014/main" id="{0DD7DE7B-8C03-43CC-8A38-D37D9FD22927}"/>
              </a:ext>
            </a:extLst>
          </p:cNvPr>
          <p:cNvSpPr txBox="1"/>
          <p:nvPr/>
        </p:nvSpPr>
        <p:spPr>
          <a:xfrm>
            <a:off x="358014" y="2449725"/>
            <a:ext cx="5033384" cy="3693319"/>
          </a:xfrm>
          <a:prstGeom prst="rect">
            <a:avLst/>
          </a:prstGeom>
          <a:noFill/>
        </p:spPr>
        <p:txBody>
          <a:bodyPr wrap="square" rtlCol="0">
            <a:spAutoFit/>
          </a:bodyPr>
          <a:lstStyle/>
          <a:p>
            <a:pPr marL="571500" indent="-571500">
              <a:buFont typeface="Wingdings" panose="05000000000000000000" pitchFamily="2" charset="2"/>
              <a:buChar char="ü"/>
            </a:pPr>
            <a:r>
              <a:rPr lang="en-US" sz="3600" dirty="0">
                <a:solidFill>
                  <a:srgbClr val="C00000"/>
                </a:solidFill>
                <a:latin typeface="Interstate" panose="02000503080000020004" pitchFamily="2" charset="0"/>
              </a:rPr>
              <a:t>Any FC-94/Invader related questions should be directed to Dave Skidmore</a:t>
            </a:r>
          </a:p>
          <a:p>
            <a:r>
              <a:rPr lang="en-US" sz="3600" dirty="0">
                <a:solidFill>
                  <a:srgbClr val="C00000"/>
                </a:solidFill>
                <a:latin typeface="Interstate" panose="02000503080000020004" pitchFamily="2" charset="0"/>
              </a:rPr>
              <a:t>	</a:t>
            </a:r>
          </a:p>
          <a:p>
            <a:endParaRPr lang="en-US" sz="3600" dirty="0">
              <a:solidFill>
                <a:srgbClr val="C00000"/>
              </a:solidFill>
              <a:latin typeface="Interstate" panose="02000503080000020004" pitchFamily="2" charset="0"/>
            </a:endParaRPr>
          </a:p>
          <a:p>
            <a:endParaRPr lang="en-US" dirty="0"/>
          </a:p>
        </p:txBody>
      </p:sp>
      <p:pic>
        <p:nvPicPr>
          <p:cNvPr id="10" name="Picture 9">
            <a:extLst>
              <a:ext uri="{FF2B5EF4-FFF2-40B4-BE49-F238E27FC236}">
                <a16:creationId xmlns:a16="http://schemas.microsoft.com/office/drawing/2014/main" id="{5BF21521-7226-4646-B7B0-E2B5B65F1591}"/>
              </a:ext>
            </a:extLst>
          </p:cNvPr>
          <p:cNvPicPr>
            <a:picLocks noChangeAspect="1"/>
          </p:cNvPicPr>
          <p:nvPr/>
        </p:nvPicPr>
        <p:blipFill>
          <a:blip r:embed="rId4"/>
          <a:stretch>
            <a:fillRect/>
          </a:stretch>
        </p:blipFill>
        <p:spPr>
          <a:xfrm>
            <a:off x="5391398" y="2722816"/>
            <a:ext cx="5871330" cy="3540824"/>
          </a:xfrm>
          <a:prstGeom prst="rect">
            <a:avLst/>
          </a:prstGeom>
        </p:spPr>
      </p:pic>
    </p:spTree>
    <p:extLst>
      <p:ext uri="{BB962C8B-B14F-4D97-AF65-F5344CB8AC3E}">
        <p14:creationId xmlns:p14="http://schemas.microsoft.com/office/powerpoint/2010/main" val="228479775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Special Pricing Request</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570451" y="2840795"/>
            <a:ext cx="5336098" cy="2200537"/>
          </a:xfrm>
        </p:spPr>
        <p:txBody>
          <a:bodyPr/>
          <a:lstStyle/>
          <a:p>
            <a:pPr algn="ctr"/>
            <a:r>
              <a:rPr lang="en-US" sz="4000" dirty="0"/>
              <a:t>SPECIAL PRICE REQUEST (SPR)</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14338" name="Picture 2" descr="Special price sign or stamp Royalty Free Vector Image">
            <a:extLst>
              <a:ext uri="{FF2B5EF4-FFF2-40B4-BE49-F238E27FC236}">
                <a16:creationId xmlns:a16="http://schemas.microsoft.com/office/drawing/2014/main" id="{D86C3FC2-8489-47D0-90C2-CF66021D809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3397"/>
          <a:stretch/>
        </p:blipFill>
        <p:spPr bwMode="auto">
          <a:xfrm>
            <a:off x="6007321" y="1593130"/>
            <a:ext cx="5424777" cy="5073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417461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32209-9051-4B19-91BB-5162F8B90D69}"/>
              </a:ext>
            </a:extLst>
          </p:cNvPr>
          <p:cNvSpPr>
            <a:spLocks noGrp="1"/>
          </p:cNvSpPr>
          <p:nvPr>
            <p:ph type="title"/>
          </p:nvPr>
        </p:nvSpPr>
        <p:spPr/>
        <p:txBody>
          <a:bodyPr/>
          <a:lstStyle/>
          <a:p>
            <a:r>
              <a:rPr lang="en-US" dirty="0"/>
              <a:t>Special Pricing Request</a:t>
            </a:r>
          </a:p>
        </p:txBody>
      </p:sp>
      <p:sp>
        <p:nvSpPr>
          <p:cNvPr id="3" name="Content Placeholder 2">
            <a:extLst>
              <a:ext uri="{FF2B5EF4-FFF2-40B4-BE49-F238E27FC236}">
                <a16:creationId xmlns:a16="http://schemas.microsoft.com/office/drawing/2014/main" id="{E4BD014E-1CD1-4291-A179-98D38CC4EAEB}"/>
              </a:ext>
            </a:extLst>
          </p:cNvPr>
          <p:cNvSpPr>
            <a:spLocks noGrp="1"/>
          </p:cNvSpPr>
          <p:nvPr>
            <p:ph idx="1"/>
          </p:nvPr>
        </p:nvSpPr>
        <p:spPr/>
        <p:txBody>
          <a:bodyPr/>
          <a:lstStyle/>
          <a:p>
            <a:r>
              <a:rPr lang="en-US" sz="2800" b="1" u="sng" dirty="0"/>
              <a:t>SPECIAL PRICING REQUEST (SPR)</a:t>
            </a:r>
          </a:p>
          <a:p>
            <a:endParaRPr lang="en-US" b="1" u="sng" dirty="0"/>
          </a:p>
          <a:p>
            <a:r>
              <a:rPr lang="en-US" sz="2400" dirty="0"/>
              <a:t>Is there a way to sort a Quote File for </a:t>
            </a:r>
          </a:p>
          <a:p>
            <a:r>
              <a:rPr lang="en-US" sz="2400" dirty="0"/>
              <a:t>User Defined?</a:t>
            </a:r>
          </a:p>
          <a:p>
            <a:endParaRPr lang="en-US" b="1" u="sng" dirty="0"/>
          </a:p>
          <a:p>
            <a:r>
              <a:rPr lang="en-US" sz="2800" dirty="0"/>
              <a:t>YES</a:t>
            </a:r>
          </a:p>
          <a:p>
            <a:endParaRPr lang="en-US" sz="2800" dirty="0"/>
          </a:p>
          <a:p>
            <a:r>
              <a:rPr lang="en-US" sz="2800" dirty="0"/>
              <a:t>Upper left hand Corner: Go to View </a:t>
            </a:r>
          </a:p>
          <a:p>
            <a:r>
              <a:rPr lang="en-US" sz="2800" dirty="0"/>
              <a:t>Down to Quote Order and Over to </a:t>
            </a:r>
          </a:p>
          <a:p>
            <a:r>
              <a:rPr lang="en-US" sz="2800" dirty="0"/>
              <a:t>Specials Only</a:t>
            </a:r>
          </a:p>
        </p:txBody>
      </p:sp>
      <p:pic>
        <p:nvPicPr>
          <p:cNvPr id="14" name="Picture 13">
            <a:extLst>
              <a:ext uri="{FF2B5EF4-FFF2-40B4-BE49-F238E27FC236}">
                <a16:creationId xmlns:a16="http://schemas.microsoft.com/office/drawing/2014/main" id="{D67B1A2F-EFDD-4820-A3D5-1EFB84E978C6}"/>
              </a:ext>
            </a:extLst>
          </p:cNvPr>
          <p:cNvPicPr/>
          <p:nvPr/>
        </p:nvPicPr>
        <p:blipFill rotWithShape="1">
          <a:blip r:embed="rId2"/>
          <a:srcRect l="68981" r="18403" b="64815"/>
          <a:stretch/>
        </p:blipFill>
        <p:spPr bwMode="auto">
          <a:xfrm>
            <a:off x="6578930" y="2508175"/>
            <a:ext cx="5500294" cy="3159183"/>
          </a:xfrm>
          <a:prstGeom prst="rect">
            <a:avLst/>
          </a:prstGeom>
          <a:ln>
            <a:noFill/>
          </a:ln>
          <a:extLst>
            <a:ext uri="{53640926-AAD7-44D8-BBD7-CCE9431645EC}">
              <a14:shadowObscured xmlns:a14="http://schemas.microsoft.com/office/drawing/2010/main"/>
            </a:ext>
          </a:extLst>
        </p:spPr>
      </p:pic>
      <p:sp>
        <p:nvSpPr>
          <p:cNvPr id="7" name="Oval 6">
            <a:extLst>
              <a:ext uri="{FF2B5EF4-FFF2-40B4-BE49-F238E27FC236}">
                <a16:creationId xmlns:a16="http://schemas.microsoft.com/office/drawing/2014/main" id="{7396441D-8212-461C-B231-E0A0CDC3EFE3}"/>
              </a:ext>
            </a:extLst>
          </p:cNvPr>
          <p:cNvSpPr/>
          <p:nvPr/>
        </p:nvSpPr>
        <p:spPr>
          <a:xfrm>
            <a:off x="6578930" y="2511630"/>
            <a:ext cx="760021" cy="55220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Connector: Elbow 8">
            <a:extLst>
              <a:ext uri="{FF2B5EF4-FFF2-40B4-BE49-F238E27FC236}">
                <a16:creationId xmlns:a16="http://schemas.microsoft.com/office/drawing/2014/main" id="{4BDFD699-FABF-4598-B978-7FC7C9ED5BC8}"/>
              </a:ext>
            </a:extLst>
          </p:cNvPr>
          <p:cNvCxnSpPr>
            <a:cxnSpLocks/>
            <a:stCxn id="7" idx="4"/>
          </p:cNvCxnSpPr>
          <p:nvPr/>
        </p:nvCxnSpPr>
        <p:spPr>
          <a:xfrm rot="16200000" flipH="1">
            <a:off x="6558280" y="3464494"/>
            <a:ext cx="801323" cy="1"/>
          </a:xfrm>
          <a:prstGeom prst="bentConnector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1CB664E8-18FD-4914-947C-F71C05395FBB}"/>
              </a:ext>
            </a:extLst>
          </p:cNvPr>
          <p:cNvCxnSpPr>
            <a:cxnSpLocks/>
          </p:cNvCxnSpPr>
          <p:nvPr/>
        </p:nvCxnSpPr>
        <p:spPr>
          <a:xfrm>
            <a:off x="7718962" y="3865156"/>
            <a:ext cx="1610115" cy="734276"/>
          </a:xfrm>
          <a:prstGeom prst="bentConnector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8AC3BC64-BF6C-40AE-8010-A67AA7D15DA2}"/>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10" name="Picture 9" descr="Text&#10;&#10;Description automatically generated">
            <a:extLst>
              <a:ext uri="{FF2B5EF4-FFF2-40B4-BE49-F238E27FC236}">
                <a16:creationId xmlns:a16="http://schemas.microsoft.com/office/drawing/2014/main" id="{439899C4-85B4-49EC-930D-40925282C4D8}"/>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243430233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32209-9051-4B19-91BB-5162F8B90D69}"/>
              </a:ext>
            </a:extLst>
          </p:cNvPr>
          <p:cNvSpPr>
            <a:spLocks noGrp="1"/>
          </p:cNvSpPr>
          <p:nvPr>
            <p:ph type="title"/>
          </p:nvPr>
        </p:nvSpPr>
        <p:spPr/>
        <p:txBody>
          <a:bodyPr/>
          <a:lstStyle/>
          <a:p>
            <a:r>
              <a:rPr lang="en-US" dirty="0"/>
              <a:t>Special Pricing Request</a:t>
            </a:r>
          </a:p>
        </p:txBody>
      </p:sp>
      <p:sp>
        <p:nvSpPr>
          <p:cNvPr id="3" name="Content Placeholder 2">
            <a:extLst>
              <a:ext uri="{FF2B5EF4-FFF2-40B4-BE49-F238E27FC236}">
                <a16:creationId xmlns:a16="http://schemas.microsoft.com/office/drawing/2014/main" id="{E4BD014E-1CD1-4291-A179-98D38CC4EAEB}"/>
              </a:ext>
            </a:extLst>
          </p:cNvPr>
          <p:cNvSpPr>
            <a:spLocks noGrp="1"/>
          </p:cNvSpPr>
          <p:nvPr>
            <p:ph idx="1"/>
          </p:nvPr>
        </p:nvSpPr>
        <p:spPr/>
        <p:txBody>
          <a:bodyPr/>
          <a:lstStyle/>
          <a:p>
            <a:r>
              <a:rPr lang="en-US" sz="2800" b="1" u="sng" dirty="0"/>
              <a:t>SPECIAL PRICING REQUEST (SPR)</a:t>
            </a:r>
          </a:p>
          <a:p>
            <a:endParaRPr lang="en-US" b="1" u="sng" dirty="0"/>
          </a:p>
          <a:p>
            <a:r>
              <a:rPr lang="en-US" sz="2400" dirty="0"/>
              <a:t>Anything that shows up in this view,</a:t>
            </a:r>
          </a:p>
          <a:p>
            <a:r>
              <a:rPr lang="en-US" sz="2400" dirty="0"/>
              <a:t>Needs to be on your SPR Form</a:t>
            </a:r>
            <a:endParaRPr lang="en-US" sz="2800" dirty="0"/>
          </a:p>
        </p:txBody>
      </p:sp>
      <p:pic>
        <p:nvPicPr>
          <p:cNvPr id="5" name="Picture 4">
            <a:extLst>
              <a:ext uri="{FF2B5EF4-FFF2-40B4-BE49-F238E27FC236}">
                <a16:creationId xmlns:a16="http://schemas.microsoft.com/office/drawing/2014/main" id="{D14B7932-FD3C-4271-BF3B-30E977121025}"/>
              </a:ext>
            </a:extLst>
          </p:cNvPr>
          <p:cNvPicPr>
            <a:picLocks noChangeAspect="1"/>
          </p:cNvPicPr>
          <p:nvPr/>
        </p:nvPicPr>
        <p:blipFill>
          <a:blip r:embed="rId2"/>
          <a:stretch>
            <a:fillRect/>
          </a:stretch>
        </p:blipFill>
        <p:spPr>
          <a:xfrm>
            <a:off x="838200" y="3655435"/>
            <a:ext cx="10817886" cy="1700336"/>
          </a:xfrm>
          <a:prstGeom prst="rect">
            <a:avLst/>
          </a:prstGeom>
        </p:spPr>
      </p:pic>
      <p:pic>
        <p:nvPicPr>
          <p:cNvPr id="6" name="Picture 5">
            <a:extLst>
              <a:ext uri="{FF2B5EF4-FFF2-40B4-BE49-F238E27FC236}">
                <a16:creationId xmlns:a16="http://schemas.microsoft.com/office/drawing/2014/main" id="{06720282-0988-4164-B884-104F0D367233}"/>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2EAF4737-FA27-497B-9893-4B1931F390BF}"/>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355529007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32209-9051-4B19-91BB-5162F8B90D69}"/>
              </a:ext>
            </a:extLst>
          </p:cNvPr>
          <p:cNvSpPr>
            <a:spLocks noGrp="1"/>
          </p:cNvSpPr>
          <p:nvPr>
            <p:ph type="title"/>
          </p:nvPr>
        </p:nvSpPr>
        <p:spPr/>
        <p:txBody>
          <a:bodyPr/>
          <a:lstStyle/>
          <a:p>
            <a:r>
              <a:rPr lang="en-US" dirty="0"/>
              <a:t>Special Pricing Request</a:t>
            </a:r>
          </a:p>
        </p:txBody>
      </p:sp>
      <p:sp>
        <p:nvSpPr>
          <p:cNvPr id="3" name="Content Placeholder 2">
            <a:extLst>
              <a:ext uri="{FF2B5EF4-FFF2-40B4-BE49-F238E27FC236}">
                <a16:creationId xmlns:a16="http://schemas.microsoft.com/office/drawing/2014/main" id="{E4BD014E-1CD1-4291-A179-98D38CC4EAEB}"/>
              </a:ext>
            </a:extLst>
          </p:cNvPr>
          <p:cNvSpPr>
            <a:spLocks noGrp="1"/>
          </p:cNvSpPr>
          <p:nvPr>
            <p:ph idx="1"/>
          </p:nvPr>
        </p:nvSpPr>
        <p:spPr/>
        <p:txBody>
          <a:bodyPr/>
          <a:lstStyle/>
          <a:p>
            <a:r>
              <a:rPr lang="en-US" sz="2800" b="1" u="sng" dirty="0"/>
              <a:t>SPECIAL PRICING REQUEST (SPR)</a:t>
            </a:r>
          </a:p>
          <a:p>
            <a:endParaRPr lang="en-US" b="1" u="sng" dirty="0"/>
          </a:p>
          <a:p>
            <a:r>
              <a:rPr lang="en-US" sz="2400" dirty="0"/>
              <a:t>This is what your SPR Form should look like:</a:t>
            </a:r>
            <a:endParaRPr lang="en-US" sz="2800" dirty="0"/>
          </a:p>
        </p:txBody>
      </p:sp>
      <p:pic>
        <p:nvPicPr>
          <p:cNvPr id="5" name="Picture 4">
            <a:extLst>
              <a:ext uri="{FF2B5EF4-FFF2-40B4-BE49-F238E27FC236}">
                <a16:creationId xmlns:a16="http://schemas.microsoft.com/office/drawing/2014/main" id="{AD987CF4-E5B4-4575-8AC6-6A132B27B634}"/>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696D0F6C-75D1-4DCE-A00C-AED7586F0234}"/>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8" name="Picture 7">
            <a:extLst>
              <a:ext uri="{FF2B5EF4-FFF2-40B4-BE49-F238E27FC236}">
                <a16:creationId xmlns:a16="http://schemas.microsoft.com/office/drawing/2014/main" id="{1C62D5DE-B77B-478E-AC4F-9733247CE2D1}"/>
              </a:ext>
            </a:extLst>
          </p:cNvPr>
          <p:cNvPicPr>
            <a:picLocks noChangeAspect="1"/>
          </p:cNvPicPr>
          <p:nvPr/>
        </p:nvPicPr>
        <p:blipFill>
          <a:blip r:embed="rId4"/>
          <a:stretch>
            <a:fillRect/>
          </a:stretch>
        </p:blipFill>
        <p:spPr>
          <a:xfrm>
            <a:off x="2886074" y="3171314"/>
            <a:ext cx="6495669" cy="3536959"/>
          </a:xfrm>
          <a:prstGeom prst="rect">
            <a:avLst/>
          </a:prstGeom>
        </p:spPr>
      </p:pic>
    </p:spTree>
    <p:extLst>
      <p:ext uri="{BB962C8B-B14F-4D97-AF65-F5344CB8AC3E}">
        <p14:creationId xmlns:p14="http://schemas.microsoft.com/office/powerpoint/2010/main" val="177107630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32209-9051-4B19-91BB-5162F8B90D69}"/>
              </a:ext>
            </a:extLst>
          </p:cNvPr>
          <p:cNvSpPr>
            <a:spLocks noGrp="1"/>
          </p:cNvSpPr>
          <p:nvPr>
            <p:ph type="title"/>
          </p:nvPr>
        </p:nvSpPr>
        <p:spPr/>
        <p:txBody>
          <a:bodyPr/>
          <a:lstStyle/>
          <a:p>
            <a:r>
              <a:rPr lang="en-US" sz="2400" dirty="0"/>
              <a:t>Intro to Quote Writer</a:t>
            </a:r>
            <a:endParaRPr lang="en-US" dirty="0"/>
          </a:p>
        </p:txBody>
      </p:sp>
      <p:sp>
        <p:nvSpPr>
          <p:cNvPr id="3" name="Content Placeholder 2">
            <a:extLst>
              <a:ext uri="{FF2B5EF4-FFF2-40B4-BE49-F238E27FC236}">
                <a16:creationId xmlns:a16="http://schemas.microsoft.com/office/drawing/2014/main" id="{E4BD014E-1CD1-4291-A179-98D38CC4EAEB}"/>
              </a:ext>
            </a:extLst>
          </p:cNvPr>
          <p:cNvSpPr>
            <a:spLocks noGrp="1"/>
          </p:cNvSpPr>
          <p:nvPr>
            <p:ph idx="1"/>
          </p:nvPr>
        </p:nvSpPr>
        <p:spPr>
          <a:xfrm>
            <a:off x="98961" y="1688465"/>
            <a:ext cx="11994078" cy="4351338"/>
          </a:xfrm>
        </p:spPr>
        <p:txBody>
          <a:bodyPr/>
          <a:lstStyle/>
          <a:p>
            <a:r>
              <a:rPr lang="en-US" sz="2800" b="1" u="sng" dirty="0"/>
              <a:t>SPECIAL PRICING REQUEST (SPR)</a:t>
            </a:r>
          </a:p>
          <a:p>
            <a:endParaRPr lang="en-US" b="1" u="sng" dirty="0"/>
          </a:p>
          <a:p>
            <a:r>
              <a:rPr lang="en-US" sz="2400" dirty="0"/>
              <a:t>Special Notes for Consideration:</a:t>
            </a:r>
          </a:p>
          <a:p>
            <a:pPr marL="514350" indent="-514350">
              <a:buFont typeface="+mj-lt"/>
              <a:buAutoNum type="arabicPeriod"/>
            </a:pPr>
            <a:r>
              <a:rPr lang="en-US" sz="2400" dirty="0"/>
              <a:t>SPR Form should include the Part Number and Header only, not the Long Spec or a Short Description.  We will pull that information from your QW File. </a:t>
            </a:r>
          </a:p>
          <a:p>
            <a:pPr marL="514350" indent="-514350">
              <a:buFont typeface="+mj-lt"/>
              <a:buAutoNum type="arabicPeriod"/>
            </a:pPr>
            <a:r>
              <a:rPr lang="en-US" sz="2400" dirty="0"/>
              <a:t>If the User Definer Part isn’t in the QW File, but it’s on the SPR Form – ITS NOT GETTING PRICED</a:t>
            </a:r>
          </a:p>
          <a:p>
            <a:pPr marL="514350" indent="-514350">
              <a:buFont typeface="+mj-lt"/>
              <a:buAutoNum type="arabicPeriod"/>
            </a:pPr>
            <a:r>
              <a:rPr lang="en-US" sz="2400" dirty="0"/>
              <a:t>If there’s a User Defined Part in your QW File, and it’s not on the SPR Form – THE ORDER WON’T BE ACCEPTED</a:t>
            </a:r>
          </a:p>
          <a:p>
            <a:pPr marL="514350" indent="-514350">
              <a:buFont typeface="+mj-lt"/>
              <a:buAutoNum type="arabicPeriod"/>
            </a:pPr>
            <a:r>
              <a:rPr lang="en-US" sz="2400" dirty="0"/>
              <a:t>If the Price on the SPR Form doesn’t match the Price in the QW File – THE ORDER WON’T BE ACCEPTED</a:t>
            </a:r>
          </a:p>
          <a:p>
            <a:pPr marL="514350" indent="-514350">
              <a:buFont typeface="+mj-lt"/>
              <a:buAutoNum type="arabicPeriod"/>
            </a:pPr>
            <a:r>
              <a:rPr lang="en-US" sz="2400" dirty="0"/>
              <a:t>FFA Can Modify Your Imported Parts, Descriptions or Long Spec. FFA Will Not insert the parts for you </a:t>
            </a:r>
            <a:r>
              <a:rPr lang="en-US" sz="2800" dirty="0"/>
              <a:t>– SPR is for Pricing ONLY. </a:t>
            </a:r>
          </a:p>
        </p:txBody>
      </p:sp>
      <p:pic>
        <p:nvPicPr>
          <p:cNvPr id="4" name="Picture 3">
            <a:extLst>
              <a:ext uri="{FF2B5EF4-FFF2-40B4-BE49-F238E27FC236}">
                <a16:creationId xmlns:a16="http://schemas.microsoft.com/office/drawing/2014/main" id="{D7163635-2DB4-448F-92BE-1304007FED85}"/>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5" name="Picture 4" descr="Text&#10;&#10;Description automatically generated">
            <a:extLst>
              <a:ext uri="{FF2B5EF4-FFF2-40B4-BE49-F238E27FC236}">
                <a16:creationId xmlns:a16="http://schemas.microsoft.com/office/drawing/2014/main" id="{1EB3EEB2-C13B-408A-A12B-43B89A3F4590}"/>
              </a:ext>
            </a:extLst>
          </p:cNvPr>
          <p:cNvPicPr>
            <a:picLocks noChangeAspect="1"/>
          </p:cNvPicPr>
          <p:nvPr/>
        </p:nvPicPr>
        <p:blipFill>
          <a:blip r:embed="rId3"/>
          <a:stretch>
            <a:fillRect/>
          </a:stretch>
        </p:blipFill>
        <p:spPr>
          <a:xfrm>
            <a:off x="189352" y="908477"/>
            <a:ext cx="1566037" cy="471899"/>
          </a:xfrm>
          <a:prstGeom prst="rect">
            <a:avLst/>
          </a:prstGeom>
        </p:spPr>
      </p:pic>
    </p:spTree>
    <p:extLst>
      <p:ext uri="{BB962C8B-B14F-4D97-AF65-F5344CB8AC3E}">
        <p14:creationId xmlns:p14="http://schemas.microsoft.com/office/powerpoint/2010/main" val="214296834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4C65F-9316-433D-B8F0-0886C687E4B7}"/>
              </a:ext>
            </a:extLst>
          </p:cNvPr>
          <p:cNvSpPr>
            <a:spLocks noGrp="1"/>
          </p:cNvSpPr>
          <p:nvPr>
            <p:ph type="title"/>
          </p:nvPr>
        </p:nvSpPr>
        <p:spPr/>
        <p:txBody>
          <a:bodyPr/>
          <a:lstStyle/>
          <a:p>
            <a:r>
              <a:rPr lang="en-US" dirty="0"/>
              <a:t>Special Pricing Request</a:t>
            </a:r>
          </a:p>
        </p:txBody>
      </p:sp>
      <p:sp>
        <p:nvSpPr>
          <p:cNvPr id="3" name="Content Placeholder 2">
            <a:extLst>
              <a:ext uri="{FF2B5EF4-FFF2-40B4-BE49-F238E27FC236}">
                <a16:creationId xmlns:a16="http://schemas.microsoft.com/office/drawing/2014/main" id="{C28D9030-4587-4016-91BB-4AD7F0CDBC67}"/>
              </a:ext>
            </a:extLst>
          </p:cNvPr>
          <p:cNvSpPr>
            <a:spLocks noGrp="1"/>
          </p:cNvSpPr>
          <p:nvPr>
            <p:ph idx="1"/>
          </p:nvPr>
        </p:nvSpPr>
        <p:spPr>
          <a:xfrm>
            <a:off x="424272" y="3511812"/>
            <a:ext cx="8072029" cy="996180"/>
          </a:xfrm>
        </p:spPr>
        <p:txBody>
          <a:bodyPr/>
          <a:lstStyle/>
          <a:p>
            <a:r>
              <a:rPr lang="en-US" sz="4400" dirty="0"/>
              <a:t>How to submit a SPR Request</a:t>
            </a:r>
          </a:p>
          <a:p>
            <a:endParaRPr lang="en-US" sz="4400" dirty="0"/>
          </a:p>
        </p:txBody>
      </p:sp>
      <p:pic>
        <p:nvPicPr>
          <p:cNvPr id="5" name="Picture 4" descr="A picture containing holding, person, wearing, hat&#10;&#10;Description automatically generated">
            <a:extLst>
              <a:ext uri="{FF2B5EF4-FFF2-40B4-BE49-F238E27FC236}">
                <a16:creationId xmlns:a16="http://schemas.microsoft.com/office/drawing/2014/main" id="{AF4CE6AE-64FC-4777-A245-AB1AF7AD7819}"/>
              </a:ext>
            </a:extLst>
          </p:cNvPr>
          <p:cNvPicPr>
            <a:picLocks noChangeAspect="1"/>
          </p:cNvPicPr>
          <p:nvPr/>
        </p:nvPicPr>
        <p:blipFill rotWithShape="1">
          <a:blip r:embed="rId2"/>
          <a:srcRect r="27006" b="6017"/>
          <a:stretch/>
        </p:blipFill>
        <p:spPr>
          <a:xfrm>
            <a:off x="8496301" y="1676808"/>
            <a:ext cx="3086100" cy="4648971"/>
          </a:xfrm>
          <a:prstGeom prst="rect">
            <a:avLst/>
          </a:prstGeom>
        </p:spPr>
      </p:pic>
      <p:pic>
        <p:nvPicPr>
          <p:cNvPr id="6" name="Picture 5">
            <a:extLst>
              <a:ext uri="{FF2B5EF4-FFF2-40B4-BE49-F238E27FC236}">
                <a16:creationId xmlns:a16="http://schemas.microsoft.com/office/drawing/2014/main" id="{9CAACF47-680C-4B60-9DBF-5391A98E2F8D}"/>
              </a:ext>
            </a:extLst>
          </p:cNvPr>
          <p:cNvPicPr>
            <a:picLocks noChangeAspect="1"/>
          </p:cNvPicPr>
          <p:nvPr/>
        </p:nvPicPr>
        <p:blipFill rotWithShape="1">
          <a:blip r:embed="rId3"/>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A014F041-0EAD-4B6E-8041-2233256460CD}"/>
              </a:ext>
            </a:extLst>
          </p:cNvPr>
          <p:cNvPicPr>
            <a:picLocks noChangeAspect="1"/>
          </p:cNvPicPr>
          <p:nvPr/>
        </p:nvPicPr>
        <p:blipFill>
          <a:blip r:embed="rId4"/>
          <a:stretch>
            <a:fillRect/>
          </a:stretch>
        </p:blipFill>
        <p:spPr>
          <a:xfrm>
            <a:off x="189352" y="908477"/>
            <a:ext cx="1566037" cy="471899"/>
          </a:xfrm>
          <a:prstGeom prst="rect">
            <a:avLst/>
          </a:prstGeom>
        </p:spPr>
      </p:pic>
    </p:spTree>
    <p:extLst>
      <p:ext uri="{BB962C8B-B14F-4D97-AF65-F5344CB8AC3E}">
        <p14:creationId xmlns:p14="http://schemas.microsoft.com/office/powerpoint/2010/main" val="123004657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CAACF47-680C-4B60-9DBF-5391A98E2F8D}"/>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A014F041-0EAD-4B6E-8041-2233256460CD}"/>
              </a:ext>
            </a:extLst>
          </p:cNvPr>
          <p:cNvPicPr>
            <a:picLocks noChangeAspect="1"/>
          </p:cNvPicPr>
          <p:nvPr/>
        </p:nvPicPr>
        <p:blipFill>
          <a:blip r:embed="rId3"/>
          <a:stretch>
            <a:fillRect/>
          </a:stretch>
        </p:blipFill>
        <p:spPr>
          <a:xfrm>
            <a:off x="189352" y="908477"/>
            <a:ext cx="1566037" cy="471899"/>
          </a:xfrm>
          <a:prstGeom prst="rect">
            <a:avLst/>
          </a:prstGeom>
        </p:spPr>
      </p:pic>
      <p:sp>
        <p:nvSpPr>
          <p:cNvPr id="8" name="Content Placeholder 2">
            <a:extLst>
              <a:ext uri="{FF2B5EF4-FFF2-40B4-BE49-F238E27FC236}">
                <a16:creationId xmlns:a16="http://schemas.microsoft.com/office/drawing/2014/main" id="{3D1CE53C-F91D-4478-B5DD-49C2E0E30A9A}"/>
              </a:ext>
            </a:extLst>
          </p:cNvPr>
          <p:cNvSpPr txBox="1">
            <a:spLocks/>
          </p:cNvSpPr>
          <p:nvPr/>
        </p:nvSpPr>
        <p:spPr>
          <a:xfrm>
            <a:off x="972370" y="2485199"/>
            <a:ext cx="8287314"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u="sng" dirty="0"/>
              <a:t>SPECIAL PRICING REQUEST (SPR)</a:t>
            </a:r>
          </a:p>
          <a:p>
            <a:endParaRPr lang="en-US" b="1" u="sng" dirty="0"/>
          </a:p>
          <a:p>
            <a:r>
              <a:rPr lang="en-US" sz="3200" dirty="0"/>
              <a:t>Things you will need to submit:</a:t>
            </a:r>
          </a:p>
          <a:p>
            <a:pPr marL="457200" indent="-457200">
              <a:buFont typeface="Arial" panose="020B0604020202020204" pitchFamily="34" charset="0"/>
              <a:buChar char="•"/>
            </a:pPr>
            <a:r>
              <a:rPr lang="en-US" sz="2800" dirty="0"/>
              <a:t>SPR Form (Filled Out Correctly)</a:t>
            </a:r>
          </a:p>
          <a:p>
            <a:pPr marL="457200" indent="-457200">
              <a:buFont typeface="Arial" panose="020B0604020202020204" pitchFamily="34" charset="0"/>
              <a:buChar char="•"/>
            </a:pPr>
            <a:r>
              <a:rPr lang="en-US" sz="2800" dirty="0"/>
              <a:t>QW File </a:t>
            </a:r>
            <a:endParaRPr lang="en-US" sz="3200" dirty="0"/>
          </a:p>
        </p:txBody>
      </p:sp>
      <p:pic>
        <p:nvPicPr>
          <p:cNvPr id="2050" name="Picture 2" descr="Special price rubber stamp Royalty Free Vector Image">
            <a:extLst>
              <a:ext uri="{FF2B5EF4-FFF2-40B4-BE49-F238E27FC236}">
                <a16:creationId xmlns:a16="http://schemas.microsoft.com/office/drawing/2014/main" id="{57EE52B4-6BF1-4EF2-A32E-7065BC390E6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1772"/>
          <a:stretch/>
        </p:blipFill>
        <p:spPr bwMode="auto">
          <a:xfrm>
            <a:off x="6495068" y="2021352"/>
            <a:ext cx="4967681" cy="3031415"/>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E1DC9F34-391C-4866-8816-CA2B928E71AB}"/>
              </a:ext>
            </a:extLst>
          </p:cNvPr>
          <p:cNvSpPr txBox="1">
            <a:spLocks/>
          </p:cNvSpPr>
          <p:nvPr/>
        </p:nvSpPr>
        <p:spPr>
          <a:xfrm>
            <a:off x="2362200" y="213348"/>
            <a:ext cx="6105293" cy="8332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bg1"/>
                </a:solidFill>
                <a:latin typeface="Interstate" panose="02000503080000020004" pitchFamily="2" charset="0"/>
                <a:ea typeface="+mj-ea"/>
                <a:cs typeface="+mj-cs"/>
              </a:defRPr>
            </a:lvl1pPr>
          </a:lstStyle>
          <a:p>
            <a:r>
              <a:rPr lang="en-US" dirty="0"/>
              <a:t>Special Pricing Request</a:t>
            </a:r>
          </a:p>
        </p:txBody>
      </p:sp>
    </p:spTree>
    <p:extLst>
      <p:ext uri="{BB962C8B-B14F-4D97-AF65-F5344CB8AC3E}">
        <p14:creationId xmlns:p14="http://schemas.microsoft.com/office/powerpoint/2010/main" val="293042623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4C65F-9316-433D-B8F0-0886C687E4B7}"/>
              </a:ext>
            </a:extLst>
          </p:cNvPr>
          <p:cNvSpPr>
            <a:spLocks noGrp="1"/>
          </p:cNvSpPr>
          <p:nvPr>
            <p:ph type="title"/>
          </p:nvPr>
        </p:nvSpPr>
        <p:spPr/>
        <p:txBody>
          <a:bodyPr/>
          <a:lstStyle/>
          <a:p>
            <a:r>
              <a:rPr lang="en-US" dirty="0"/>
              <a:t>Special Pricing Request</a:t>
            </a:r>
          </a:p>
        </p:txBody>
      </p:sp>
      <p:pic>
        <p:nvPicPr>
          <p:cNvPr id="6" name="Picture 5">
            <a:extLst>
              <a:ext uri="{FF2B5EF4-FFF2-40B4-BE49-F238E27FC236}">
                <a16:creationId xmlns:a16="http://schemas.microsoft.com/office/drawing/2014/main" id="{9CAACF47-680C-4B60-9DBF-5391A98E2F8D}"/>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A014F041-0EAD-4B6E-8041-2233256460CD}"/>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11" name="Picture 10">
            <a:extLst>
              <a:ext uri="{FF2B5EF4-FFF2-40B4-BE49-F238E27FC236}">
                <a16:creationId xmlns:a16="http://schemas.microsoft.com/office/drawing/2014/main" id="{8B265CD7-9B27-4E7A-B396-242464D0F6BB}"/>
              </a:ext>
            </a:extLst>
          </p:cNvPr>
          <p:cNvPicPr>
            <a:picLocks noChangeAspect="1"/>
          </p:cNvPicPr>
          <p:nvPr/>
        </p:nvPicPr>
        <p:blipFill>
          <a:blip r:embed="rId4"/>
          <a:stretch>
            <a:fillRect/>
          </a:stretch>
        </p:blipFill>
        <p:spPr>
          <a:xfrm>
            <a:off x="3242119" y="3696968"/>
            <a:ext cx="7687723" cy="1752856"/>
          </a:xfrm>
          <a:prstGeom prst="rect">
            <a:avLst/>
          </a:prstGeom>
        </p:spPr>
      </p:pic>
      <p:sp>
        <p:nvSpPr>
          <p:cNvPr id="8" name="Content Placeholder 2">
            <a:extLst>
              <a:ext uri="{FF2B5EF4-FFF2-40B4-BE49-F238E27FC236}">
                <a16:creationId xmlns:a16="http://schemas.microsoft.com/office/drawing/2014/main" id="{3D1CE53C-F91D-4478-B5DD-49C2E0E30A9A}"/>
              </a:ext>
            </a:extLst>
          </p:cNvPr>
          <p:cNvSpPr txBox="1">
            <a:spLocks/>
          </p:cNvSpPr>
          <p:nvPr/>
        </p:nvSpPr>
        <p:spPr>
          <a:xfrm>
            <a:off x="795035" y="1967027"/>
            <a:ext cx="8287314"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u="sng" dirty="0"/>
              <a:t>SPECIAL PRICING REQUEST (SPR)</a:t>
            </a:r>
          </a:p>
          <a:p>
            <a:endParaRPr lang="en-US" sz="2800" b="1" u="sng" dirty="0"/>
          </a:p>
          <a:p>
            <a:r>
              <a:rPr lang="en-US" sz="2800" dirty="0"/>
              <a:t>Step 1: Fill Out and Save the SPR Form to your computer</a:t>
            </a:r>
          </a:p>
          <a:p>
            <a:endParaRPr lang="en-US" b="1" u="sng" dirty="0"/>
          </a:p>
        </p:txBody>
      </p:sp>
      <p:sp>
        <p:nvSpPr>
          <p:cNvPr id="9" name="Oval 8">
            <a:extLst>
              <a:ext uri="{FF2B5EF4-FFF2-40B4-BE49-F238E27FC236}">
                <a16:creationId xmlns:a16="http://schemas.microsoft.com/office/drawing/2014/main" id="{E026C590-9289-4A35-9C88-5DC0B2975E44}"/>
              </a:ext>
            </a:extLst>
          </p:cNvPr>
          <p:cNvSpPr/>
          <p:nvPr/>
        </p:nvSpPr>
        <p:spPr>
          <a:xfrm>
            <a:off x="3242119" y="4681728"/>
            <a:ext cx="5840230" cy="60350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1585302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4C65F-9316-433D-B8F0-0886C687E4B7}"/>
              </a:ext>
            </a:extLst>
          </p:cNvPr>
          <p:cNvSpPr>
            <a:spLocks noGrp="1"/>
          </p:cNvSpPr>
          <p:nvPr>
            <p:ph type="title"/>
          </p:nvPr>
        </p:nvSpPr>
        <p:spPr/>
        <p:txBody>
          <a:bodyPr/>
          <a:lstStyle/>
          <a:p>
            <a:r>
              <a:rPr lang="en-US" dirty="0"/>
              <a:t>Special Pricing Request</a:t>
            </a:r>
          </a:p>
        </p:txBody>
      </p:sp>
      <p:pic>
        <p:nvPicPr>
          <p:cNvPr id="6" name="Picture 5">
            <a:extLst>
              <a:ext uri="{FF2B5EF4-FFF2-40B4-BE49-F238E27FC236}">
                <a16:creationId xmlns:a16="http://schemas.microsoft.com/office/drawing/2014/main" id="{9CAACF47-680C-4B60-9DBF-5391A98E2F8D}"/>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A014F041-0EAD-4B6E-8041-2233256460CD}"/>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12" name="Picture 11">
            <a:extLst>
              <a:ext uri="{FF2B5EF4-FFF2-40B4-BE49-F238E27FC236}">
                <a16:creationId xmlns:a16="http://schemas.microsoft.com/office/drawing/2014/main" id="{99A9D054-C180-4AB2-ABF0-2C2772990340}"/>
              </a:ext>
            </a:extLst>
          </p:cNvPr>
          <p:cNvPicPr/>
          <p:nvPr/>
        </p:nvPicPr>
        <p:blipFill rotWithShape="1">
          <a:blip r:embed="rId4"/>
          <a:srcRect l="75347" t="4938" r="9491" b="74692"/>
          <a:stretch/>
        </p:blipFill>
        <p:spPr bwMode="auto">
          <a:xfrm>
            <a:off x="2290572" y="4454270"/>
            <a:ext cx="7940040" cy="2000250"/>
          </a:xfrm>
          <a:prstGeom prst="rect">
            <a:avLst/>
          </a:prstGeom>
          <a:ln>
            <a:noFill/>
          </a:ln>
          <a:extLst>
            <a:ext uri="{53640926-AAD7-44D8-BBD7-CCE9431645EC}">
              <a14:shadowObscured xmlns:a14="http://schemas.microsoft.com/office/drawing/2010/main"/>
            </a:ext>
          </a:extLst>
        </p:spPr>
      </p:pic>
      <p:sp>
        <p:nvSpPr>
          <p:cNvPr id="8" name="Content Placeholder 2">
            <a:extLst>
              <a:ext uri="{FF2B5EF4-FFF2-40B4-BE49-F238E27FC236}">
                <a16:creationId xmlns:a16="http://schemas.microsoft.com/office/drawing/2014/main" id="{3D1CE53C-F91D-4478-B5DD-49C2E0E30A9A}"/>
              </a:ext>
            </a:extLst>
          </p:cNvPr>
          <p:cNvSpPr txBox="1">
            <a:spLocks/>
          </p:cNvSpPr>
          <p:nvPr/>
        </p:nvSpPr>
        <p:spPr>
          <a:xfrm>
            <a:off x="795035" y="1967027"/>
            <a:ext cx="8287314"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u="sng" dirty="0"/>
              <a:t>SPECIAL PRICING REQUEST (SPR)</a:t>
            </a:r>
          </a:p>
          <a:p>
            <a:endParaRPr lang="en-US" sz="2800" b="1" u="sng" dirty="0"/>
          </a:p>
          <a:p>
            <a:r>
              <a:rPr lang="en-US" sz="2800" dirty="0"/>
              <a:t>Step 2: Save the QW File to your computer</a:t>
            </a:r>
          </a:p>
          <a:p>
            <a:pPr marL="457200" indent="-457200">
              <a:buFont typeface="Arial" panose="020B0604020202020204" pitchFamily="34" charset="0"/>
              <a:buChar char="•"/>
            </a:pPr>
            <a:r>
              <a:rPr lang="en-US" sz="2800" dirty="0"/>
              <a:t>Right Click on the File in QW</a:t>
            </a:r>
          </a:p>
          <a:p>
            <a:pPr marL="457200" indent="-457200">
              <a:buFont typeface="Arial" panose="020B0604020202020204" pitchFamily="34" charset="0"/>
              <a:buChar char="•"/>
            </a:pPr>
            <a:r>
              <a:rPr lang="en-US" sz="2800" dirty="0"/>
              <a:t>Scroll down in the prompt to “Sent to File”</a:t>
            </a:r>
          </a:p>
          <a:p>
            <a:endParaRPr lang="en-US" b="1" u="sng" dirty="0"/>
          </a:p>
        </p:txBody>
      </p:sp>
      <p:cxnSp>
        <p:nvCxnSpPr>
          <p:cNvPr id="11" name="Connector: Elbow 10">
            <a:extLst>
              <a:ext uri="{FF2B5EF4-FFF2-40B4-BE49-F238E27FC236}">
                <a16:creationId xmlns:a16="http://schemas.microsoft.com/office/drawing/2014/main" id="{CCADEEE4-BB60-421C-B05A-A14E0BBD019B}"/>
              </a:ext>
            </a:extLst>
          </p:cNvPr>
          <p:cNvCxnSpPr>
            <a:cxnSpLocks/>
          </p:cNvCxnSpPr>
          <p:nvPr/>
        </p:nvCxnSpPr>
        <p:spPr>
          <a:xfrm rot="16200000" flipH="1">
            <a:off x="7260336" y="5340095"/>
            <a:ext cx="1033273" cy="228600"/>
          </a:xfrm>
          <a:prstGeom prst="bentConnector3">
            <a:avLst>
              <a:gd name="adj1" fmla="val 101327"/>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909784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4C65F-9316-433D-B8F0-0886C687E4B7}"/>
              </a:ext>
            </a:extLst>
          </p:cNvPr>
          <p:cNvSpPr>
            <a:spLocks noGrp="1"/>
          </p:cNvSpPr>
          <p:nvPr>
            <p:ph type="title"/>
          </p:nvPr>
        </p:nvSpPr>
        <p:spPr/>
        <p:txBody>
          <a:bodyPr/>
          <a:lstStyle/>
          <a:p>
            <a:r>
              <a:rPr lang="en-US" dirty="0"/>
              <a:t>Special Pricing Request</a:t>
            </a:r>
          </a:p>
        </p:txBody>
      </p:sp>
      <p:pic>
        <p:nvPicPr>
          <p:cNvPr id="6" name="Picture 5">
            <a:extLst>
              <a:ext uri="{FF2B5EF4-FFF2-40B4-BE49-F238E27FC236}">
                <a16:creationId xmlns:a16="http://schemas.microsoft.com/office/drawing/2014/main" id="{9CAACF47-680C-4B60-9DBF-5391A98E2F8D}"/>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A014F041-0EAD-4B6E-8041-2233256460CD}"/>
              </a:ext>
            </a:extLst>
          </p:cNvPr>
          <p:cNvPicPr>
            <a:picLocks noChangeAspect="1"/>
          </p:cNvPicPr>
          <p:nvPr/>
        </p:nvPicPr>
        <p:blipFill>
          <a:blip r:embed="rId3"/>
          <a:stretch>
            <a:fillRect/>
          </a:stretch>
        </p:blipFill>
        <p:spPr>
          <a:xfrm>
            <a:off x="189352" y="908477"/>
            <a:ext cx="1566037" cy="471899"/>
          </a:xfrm>
          <a:prstGeom prst="rect">
            <a:avLst/>
          </a:prstGeom>
        </p:spPr>
      </p:pic>
      <p:sp>
        <p:nvSpPr>
          <p:cNvPr id="8" name="Content Placeholder 2">
            <a:extLst>
              <a:ext uri="{FF2B5EF4-FFF2-40B4-BE49-F238E27FC236}">
                <a16:creationId xmlns:a16="http://schemas.microsoft.com/office/drawing/2014/main" id="{3D1CE53C-F91D-4478-B5DD-49C2E0E30A9A}"/>
              </a:ext>
            </a:extLst>
          </p:cNvPr>
          <p:cNvSpPr txBox="1">
            <a:spLocks/>
          </p:cNvSpPr>
          <p:nvPr/>
        </p:nvSpPr>
        <p:spPr>
          <a:xfrm>
            <a:off x="795035" y="1967027"/>
            <a:ext cx="6383005"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u="sng" dirty="0"/>
              <a:t>SPECIAL PRICING REQUEST (SPR)</a:t>
            </a:r>
          </a:p>
          <a:p>
            <a:endParaRPr lang="en-US" sz="2800" b="1" u="sng" dirty="0"/>
          </a:p>
          <a:p>
            <a:r>
              <a:rPr lang="en-US" sz="2800" dirty="0"/>
              <a:t>Step 2: Save the QW File to your computer</a:t>
            </a:r>
          </a:p>
          <a:p>
            <a:pPr marL="457200" indent="-457200">
              <a:buFont typeface="Arial" panose="020B0604020202020204" pitchFamily="34" charset="0"/>
              <a:buChar char="•"/>
            </a:pPr>
            <a:r>
              <a:rPr lang="en-US" sz="2800" dirty="0"/>
              <a:t>When this Prompt appears, make sure “Entire Quote” is selected</a:t>
            </a:r>
          </a:p>
          <a:p>
            <a:pPr marL="457200" indent="-457200">
              <a:buFont typeface="Arial" panose="020B0604020202020204" pitchFamily="34" charset="0"/>
              <a:buChar char="•"/>
            </a:pPr>
            <a:r>
              <a:rPr lang="en-US" sz="2800" dirty="0"/>
              <a:t>Click “Next”</a:t>
            </a:r>
          </a:p>
          <a:p>
            <a:endParaRPr lang="en-US" b="1" u="sng" dirty="0"/>
          </a:p>
        </p:txBody>
      </p:sp>
      <p:pic>
        <p:nvPicPr>
          <p:cNvPr id="4" name="Picture 3">
            <a:extLst>
              <a:ext uri="{FF2B5EF4-FFF2-40B4-BE49-F238E27FC236}">
                <a16:creationId xmlns:a16="http://schemas.microsoft.com/office/drawing/2014/main" id="{3D5734E2-5295-47ED-A069-5CEC5525E856}"/>
              </a:ext>
            </a:extLst>
          </p:cNvPr>
          <p:cNvPicPr>
            <a:picLocks noChangeAspect="1"/>
          </p:cNvPicPr>
          <p:nvPr/>
        </p:nvPicPr>
        <p:blipFill>
          <a:blip r:embed="rId4"/>
          <a:stretch>
            <a:fillRect/>
          </a:stretch>
        </p:blipFill>
        <p:spPr>
          <a:xfrm>
            <a:off x="7178040" y="2531745"/>
            <a:ext cx="4752594" cy="3786620"/>
          </a:xfrm>
          <a:prstGeom prst="rect">
            <a:avLst/>
          </a:prstGeom>
        </p:spPr>
      </p:pic>
      <p:sp>
        <p:nvSpPr>
          <p:cNvPr id="9" name="Oval 8">
            <a:extLst>
              <a:ext uri="{FF2B5EF4-FFF2-40B4-BE49-F238E27FC236}">
                <a16:creationId xmlns:a16="http://schemas.microsoft.com/office/drawing/2014/main" id="{F598475A-37DD-4728-8611-E725F8A0DA53}"/>
              </a:ext>
            </a:extLst>
          </p:cNvPr>
          <p:cNvSpPr/>
          <p:nvPr/>
        </p:nvSpPr>
        <p:spPr>
          <a:xfrm>
            <a:off x="7680960" y="5303520"/>
            <a:ext cx="1353312" cy="46634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73343419-C7ED-46FB-B311-E3F89400A377}"/>
              </a:ext>
            </a:extLst>
          </p:cNvPr>
          <p:cNvSpPr/>
          <p:nvPr/>
        </p:nvSpPr>
        <p:spPr>
          <a:xfrm>
            <a:off x="10649712" y="5852021"/>
            <a:ext cx="1353312" cy="46634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210267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4C65F-9316-433D-B8F0-0886C687E4B7}"/>
              </a:ext>
            </a:extLst>
          </p:cNvPr>
          <p:cNvSpPr>
            <a:spLocks noGrp="1"/>
          </p:cNvSpPr>
          <p:nvPr>
            <p:ph type="title"/>
          </p:nvPr>
        </p:nvSpPr>
        <p:spPr/>
        <p:txBody>
          <a:bodyPr/>
          <a:lstStyle/>
          <a:p>
            <a:r>
              <a:rPr lang="en-US" dirty="0"/>
              <a:t>Special Pricing Request</a:t>
            </a:r>
          </a:p>
        </p:txBody>
      </p:sp>
      <p:pic>
        <p:nvPicPr>
          <p:cNvPr id="6" name="Picture 5">
            <a:extLst>
              <a:ext uri="{FF2B5EF4-FFF2-40B4-BE49-F238E27FC236}">
                <a16:creationId xmlns:a16="http://schemas.microsoft.com/office/drawing/2014/main" id="{9CAACF47-680C-4B60-9DBF-5391A98E2F8D}"/>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A014F041-0EAD-4B6E-8041-2233256460CD}"/>
              </a:ext>
            </a:extLst>
          </p:cNvPr>
          <p:cNvPicPr>
            <a:picLocks noChangeAspect="1"/>
          </p:cNvPicPr>
          <p:nvPr/>
        </p:nvPicPr>
        <p:blipFill>
          <a:blip r:embed="rId3"/>
          <a:stretch>
            <a:fillRect/>
          </a:stretch>
        </p:blipFill>
        <p:spPr>
          <a:xfrm>
            <a:off x="189352" y="908477"/>
            <a:ext cx="1566037" cy="471899"/>
          </a:xfrm>
          <a:prstGeom prst="rect">
            <a:avLst/>
          </a:prstGeom>
        </p:spPr>
      </p:pic>
      <p:sp>
        <p:nvSpPr>
          <p:cNvPr id="8" name="Content Placeholder 2">
            <a:extLst>
              <a:ext uri="{FF2B5EF4-FFF2-40B4-BE49-F238E27FC236}">
                <a16:creationId xmlns:a16="http://schemas.microsoft.com/office/drawing/2014/main" id="{3D1CE53C-F91D-4478-B5DD-49C2E0E30A9A}"/>
              </a:ext>
            </a:extLst>
          </p:cNvPr>
          <p:cNvSpPr txBox="1">
            <a:spLocks/>
          </p:cNvSpPr>
          <p:nvPr/>
        </p:nvSpPr>
        <p:spPr>
          <a:xfrm>
            <a:off x="795035" y="1967027"/>
            <a:ext cx="5678917"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u="sng" dirty="0"/>
              <a:t>SPECIAL PRICING REQUEST (SPR)</a:t>
            </a:r>
          </a:p>
          <a:p>
            <a:endParaRPr lang="en-US" sz="2800" b="1" u="sng" dirty="0"/>
          </a:p>
          <a:p>
            <a:r>
              <a:rPr lang="en-US" sz="2800" dirty="0"/>
              <a:t>Step 2: Save the QW File to your computer</a:t>
            </a:r>
          </a:p>
          <a:p>
            <a:pPr marL="457200" indent="-457200">
              <a:buFont typeface="Arial" panose="020B0604020202020204" pitchFamily="34" charset="0"/>
              <a:buChar char="•"/>
            </a:pPr>
            <a:r>
              <a:rPr lang="en-US" sz="2800" dirty="0"/>
              <a:t>Save the QW File to the Appropriate Locations</a:t>
            </a:r>
          </a:p>
          <a:p>
            <a:endParaRPr lang="en-US" b="1" u="sng" dirty="0"/>
          </a:p>
        </p:txBody>
      </p:sp>
      <p:sp>
        <p:nvSpPr>
          <p:cNvPr id="9" name="Oval 8">
            <a:extLst>
              <a:ext uri="{FF2B5EF4-FFF2-40B4-BE49-F238E27FC236}">
                <a16:creationId xmlns:a16="http://schemas.microsoft.com/office/drawing/2014/main" id="{F598475A-37DD-4728-8611-E725F8A0DA53}"/>
              </a:ext>
            </a:extLst>
          </p:cNvPr>
          <p:cNvSpPr/>
          <p:nvPr/>
        </p:nvSpPr>
        <p:spPr>
          <a:xfrm>
            <a:off x="6934581" y="2587752"/>
            <a:ext cx="1353312" cy="46634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59E09358-5240-484F-AC4A-FE4D84504EE9}"/>
              </a:ext>
            </a:extLst>
          </p:cNvPr>
          <p:cNvPicPr>
            <a:picLocks noChangeAspect="1"/>
          </p:cNvPicPr>
          <p:nvPr/>
        </p:nvPicPr>
        <p:blipFill>
          <a:blip r:embed="rId4"/>
          <a:stretch>
            <a:fillRect/>
          </a:stretch>
        </p:blipFill>
        <p:spPr>
          <a:xfrm>
            <a:off x="6159436" y="2336915"/>
            <a:ext cx="5286375" cy="3981450"/>
          </a:xfrm>
          <a:prstGeom prst="rect">
            <a:avLst/>
          </a:prstGeom>
        </p:spPr>
      </p:pic>
      <p:sp>
        <p:nvSpPr>
          <p:cNvPr id="12" name="Oval 11">
            <a:extLst>
              <a:ext uri="{FF2B5EF4-FFF2-40B4-BE49-F238E27FC236}">
                <a16:creationId xmlns:a16="http://schemas.microsoft.com/office/drawing/2014/main" id="{73343419-C7ED-46FB-B311-E3F89400A377}"/>
              </a:ext>
            </a:extLst>
          </p:cNvPr>
          <p:cNvSpPr/>
          <p:nvPr/>
        </p:nvSpPr>
        <p:spPr>
          <a:xfrm>
            <a:off x="10384536" y="5618849"/>
            <a:ext cx="1353312" cy="46634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Connector: Elbow 10">
            <a:extLst>
              <a:ext uri="{FF2B5EF4-FFF2-40B4-BE49-F238E27FC236}">
                <a16:creationId xmlns:a16="http://schemas.microsoft.com/office/drawing/2014/main" id="{9B1E191D-EE21-4931-850B-25B5F37A0B15}"/>
              </a:ext>
            </a:extLst>
          </p:cNvPr>
          <p:cNvCxnSpPr>
            <a:cxnSpLocks/>
          </p:cNvCxnSpPr>
          <p:nvPr/>
        </p:nvCxnSpPr>
        <p:spPr>
          <a:xfrm>
            <a:off x="8055864" y="2820924"/>
            <a:ext cx="3008376" cy="2797925"/>
          </a:xfrm>
          <a:prstGeom prst="bentConnector3">
            <a:avLst>
              <a:gd name="adj1" fmla="val 100152"/>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3859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4C65F-9316-433D-B8F0-0886C687E4B7}"/>
              </a:ext>
            </a:extLst>
          </p:cNvPr>
          <p:cNvSpPr>
            <a:spLocks noGrp="1"/>
          </p:cNvSpPr>
          <p:nvPr>
            <p:ph type="title"/>
          </p:nvPr>
        </p:nvSpPr>
        <p:spPr/>
        <p:txBody>
          <a:bodyPr/>
          <a:lstStyle/>
          <a:p>
            <a:r>
              <a:rPr lang="en-US" dirty="0"/>
              <a:t>Special Pricing Request</a:t>
            </a:r>
          </a:p>
        </p:txBody>
      </p:sp>
      <p:pic>
        <p:nvPicPr>
          <p:cNvPr id="6" name="Picture 5">
            <a:extLst>
              <a:ext uri="{FF2B5EF4-FFF2-40B4-BE49-F238E27FC236}">
                <a16:creationId xmlns:a16="http://schemas.microsoft.com/office/drawing/2014/main" id="{9CAACF47-680C-4B60-9DBF-5391A98E2F8D}"/>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A014F041-0EAD-4B6E-8041-2233256460CD}"/>
              </a:ext>
            </a:extLst>
          </p:cNvPr>
          <p:cNvPicPr>
            <a:picLocks noChangeAspect="1"/>
          </p:cNvPicPr>
          <p:nvPr/>
        </p:nvPicPr>
        <p:blipFill>
          <a:blip r:embed="rId3"/>
          <a:stretch>
            <a:fillRect/>
          </a:stretch>
        </p:blipFill>
        <p:spPr>
          <a:xfrm>
            <a:off x="189352" y="908477"/>
            <a:ext cx="1566037" cy="471899"/>
          </a:xfrm>
          <a:prstGeom prst="rect">
            <a:avLst/>
          </a:prstGeom>
        </p:spPr>
      </p:pic>
      <p:sp>
        <p:nvSpPr>
          <p:cNvPr id="8" name="Content Placeholder 2">
            <a:extLst>
              <a:ext uri="{FF2B5EF4-FFF2-40B4-BE49-F238E27FC236}">
                <a16:creationId xmlns:a16="http://schemas.microsoft.com/office/drawing/2014/main" id="{3D1CE53C-F91D-4478-B5DD-49C2E0E30A9A}"/>
              </a:ext>
            </a:extLst>
          </p:cNvPr>
          <p:cNvSpPr txBox="1">
            <a:spLocks/>
          </p:cNvSpPr>
          <p:nvPr/>
        </p:nvSpPr>
        <p:spPr>
          <a:xfrm>
            <a:off x="795035" y="1967027"/>
            <a:ext cx="5678917"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u="sng" dirty="0"/>
              <a:t>SPECIAL PRICING REQUEST (SPR)</a:t>
            </a:r>
          </a:p>
          <a:p>
            <a:endParaRPr lang="en-US" sz="2800" b="1" u="sng" dirty="0"/>
          </a:p>
          <a:p>
            <a:r>
              <a:rPr lang="en-US" sz="2800" dirty="0"/>
              <a:t>Step 3: Attach the Files to an Email</a:t>
            </a:r>
          </a:p>
          <a:p>
            <a:endParaRPr lang="en-US" b="1" u="sng" dirty="0"/>
          </a:p>
        </p:txBody>
      </p:sp>
      <p:pic>
        <p:nvPicPr>
          <p:cNvPr id="12" name="Picture 11">
            <a:extLst>
              <a:ext uri="{FF2B5EF4-FFF2-40B4-BE49-F238E27FC236}">
                <a16:creationId xmlns:a16="http://schemas.microsoft.com/office/drawing/2014/main" id="{79D3DEB6-542E-44FD-8582-49A5554CAABB}"/>
              </a:ext>
            </a:extLst>
          </p:cNvPr>
          <p:cNvPicPr>
            <a:picLocks noChangeAspect="1"/>
          </p:cNvPicPr>
          <p:nvPr/>
        </p:nvPicPr>
        <p:blipFill>
          <a:blip r:embed="rId4"/>
          <a:stretch>
            <a:fillRect/>
          </a:stretch>
        </p:blipFill>
        <p:spPr>
          <a:xfrm>
            <a:off x="667475" y="3515799"/>
            <a:ext cx="7639050" cy="1371600"/>
          </a:xfrm>
          <a:prstGeom prst="rect">
            <a:avLst/>
          </a:prstGeom>
        </p:spPr>
      </p:pic>
      <p:sp>
        <p:nvSpPr>
          <p:cNvPr id="14" name="Oval 13">
            <a:extLst>
              <a:ext uri="{FF2B5EF4-FFF2-40B4-BE49-F238E27FC236}">
                <a16:creationId xmlns:a16="http://schemas.microsoft.com/office/drawing/2014/main" id="{B1ABD88D-4F20-4BE9-AB8B-7B7A3194B82E}"/>
              </a:ext>
            </a:extLst>
          </p:cNvPr>
          <p:cNvSpPr/>
          <p:nvPr/>
        </p:nvSpPr>
        <p:spPr>
          <a:xfrm>
            <a:off x="667475" y="4224528"/>
            <a:ext cx="3950245" cy="60350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a:extLst>
              <a:ext uri="{FF2B5EF4-FFF2-40B4-BE49-F238E27FC236}">
                <a16:creationId xmlns:a16="http://schemas.microsoft.com/office/drawing/2014/main" id="{804FBA25-427B-4592-91BA-0578938AB90B}"/>
              </a:ext>
            </a:extLst>
          </p:cNvPr>
          <p:cNvPicPr>
            <a:picLocks noChangeAspect="1"/>
          </p:cNvPicPr>
          <p:nvPr/>
        </p:nvPicPr>
        <p:blipFill>
          <a:blip r:embed="rId5"/>
          <a:stretch>
            <a:fillRect/>
          </a:stretch>
        </p:blipFill>
        <p:spPr>
          <a:xfrm>
            <a:off x="6215253" y="3336175"/>
            <a:ext cx="4933950" cy="2819400"/>
          </a:xfrm>
          <a:prstGeom prst="rect">
            <a:avLst/>
          </a:prstGeom>
        </p:spPr>
      </p:pic>
      <p:sp>
        <p:nvSpPr>
          <p:cNvPr id="15" name="Oval 14">
            <a:extLst>
              <a:ext uri="{FF2B5EF4-FFF2-40B4-BE49-F238E27FC236}">
                <a16:creationId xmlns:a16="http://schemas.microsoft.com/office/drawing/2014/main" id="{C522110D-03F0-4F49-B092-DB83BD68E82D}"/>
              </a:ext>
            </a:extLst>
          </p:cNvPr>
          <p:cNvSpPr/>
          <p:nvPr/>
        </p:nvSpPr>
        <p:spPr>
          <a:xfrm>
            <a:off x="5898332" y="4828032"/>
            <a:ext cx="4992172" cy="140817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7" name="Connector: Elbow 16">
            <a:extLst>
              <a:ext uri="{FF2B5EF4-FFF2-40B4-BE49-F238E27FC236}">
                <a16:creationId xmlns:a16="http://schemas.microsoft.com/office/drawing/2014/main" id="{EE61AD38-F9B7-4001-B670-C87B80095D4F}"/>
              </a:ext>
            </a:extLst>
          </p:cNvPr>
          <p:cNvCxnSpPr>
            <a:cxnSpLocks/>
            <a:stCxn id="14" idx="4"/>
            <a:endCxn id="15" idx="2"/>
          </p:cNvCxnSpPr>
          <p:nvPr/>
        </p:nvCxnSpPr>
        <p:spPr>
          <a:xfrm rot="16200000" flipH="1">
            <a:off x="3918421" y="3552209"/>
            <a:ext cx="704088" cy="3255734"/>
          </a:xfrm>
          <a:prstGeom prst="bentConnector2">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880152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4C65F-9316-433D-B8F0-0886C687E4B7}"/>
              </a:ext>
            </a:extLst>
          </p:cNvPr>
          <p:cNvSpPr>
            <a:spLocks noGrp="1"/>
          </p:cNvSpPr>
          <p:nvPr>
            <p:ph type="title"/>
          </p:nvPr>
        </p:nvSpPr>
        <p:spPr/>
        <p:txBody>
          <a:bodyPr/>
          <a:lstStyle/>
          <a:p>
            <a:r>
              <a:rPr lang="en-US" dirty="0"/>
              <a:t>Special Pricing Request</a:t>
            </a:r>
          </a:p>
        </p:txBody>
      </p:sp>
      <p:pic>
        <p:nvPicPr>
          <p:cNvPr id="6" name="Picture 5">
            <a:extLst>
              <a:ext uri="{FF2B5EF4-FFF2-40B4-BE49-F238E27FC236}">
                <a16:creationId xmlns:a16="http://schemas.microsoft.com/office/drawing/2014/main" id="{9CAACF47-680C-4B60-9DBF-5391A98E2F8D}"/>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A014F041-0EAD-4B6E-8041-2233256460CD}"/>
              </a:ext>
            </a:extLst>
          </p:cNvPr>
          <p:cNvPicPr>
            <a:picLocks noChangeAspect="1"/>
          </p:cNvPicPr>
          <p:nvPr/>
        </p:nvPicPr>
        <p:blipFill>
          <a:blip r:embed="rId3"/>
          <a:stretch>
            <a:fillRect/>
          </a:stretch>
        </p:blipFill>
        <p:spPr>
          <a:xfrm>
            <a:off x="189352" y="908477"/>
            <a:ext cx="1566037" cy="471899"/>
          </a:xfrm>
          <a:prstGeom prst="rect">
            <a:avLst/>
          </a:prstGeom>
        </p:spPr>
      </p:pic>
      <p:sp>
        <p:nvSpPr>
          <p:cNvPr id="8" name="Content Placeholder 2">
            <a:extLst>
              <a:ext uri="{FF2B5EF4-FFF2-40B4-BE49-F238E27FC236}">
                <a16:creationId xmlns:a16="http://schemas.microsoft.com/office/drawing/2014/main" id="{3D1CE53C-F91D-4478-B5DD-49C2E0E30A9A}"/>
              </a:ext>
            </a:extLst>
          </p:cNvPr>
          <p:cNvSpPr txBox="1">
            <a:spLocks/>
          </p:cNvSpPr>
          <p:nvPr/>
        </p:nvSpPr>
        <p:spPr>
          <a:xfrm>
            <a:off x="795035" y="1967027"/>
            <a:ext cx="5678917"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u="sng" dirty="0"/>
              <a:t>SPECIAL PRICING REQUEST (SPR)</a:t>
            </a:r>
          </a:p>
          <a:p>
            <a:endParaRPr lang="en-US" sz="2800" b="1" u="sng" dirty="0"/>
          </a:p>
          <a:p>
            <a:r>
              <a:rPr lang="en-US" sz="2800" dirty="0"/>
              <a:t>Step 4: Address the email to YOUR Regional Sales Manager</a:t>
            </a:r>
          </a:p>
          <a:p>
            <a:pPr marL="457200" indent="-457200">
              <a:buFont typeface="Arial" panose="020B0604020202020204" pitchFamily="34" charset="0"/>
              <a:buChar char="•"/>
            </a:pPr>
            <a:r>
              <a:rPr lang="en-US" sz="2800" dirty="0"/>
              <a:t>The Subject Line should capture a summary of this email</a:t>
            </a:r>
          </a:p>
          <a:p>
            <a:endParaRPr lang="en-US" b="1" u="sng" dirty="0"/>
          </a:p>
        </p:txBody>
      </p:sp>
      <p:pic>
        <p:nvPicPr>
          <p:cNvPr id="11" name="Picture 10">
            <a:extLst>
              <a:ext uri="{FF2B5EF4-FFF2-40B4-BE49-F238E27FC236}">
                <a16:creationId xmlns:a16="http://schemas.microsoft.com/office/drawing/2014/main" id="{FA13D49B-2B30-4803-8139-1BFC1E1B7C02}"/>
              </a:ext>
            </a:extLst>
          </p:cNvPr>
          <p:cNvPicPr>
            <a:picLocks noChangeAspect="1"/>
          </p:cNvPicPr>
          <p:nvPr/>
        </p:nvPicPr>
        <p:blipFill>
          <a:blip r:embed="rId4"/>
          <a:stretch>
            <a:fillRect/>
          </a:stretch>
        </p:blipFill>
        <p:spPr>
          <a:xfrm>
            <a:off x="6473952" y="2579941"/>
            <a:ext cx="5553075" cy="2905125"/>
          </a:xfrm>
          <a:prstGeom prst="rect">
            <a:avLst/>
          </a:prstGeom>
        </p:spPr>
      </p:pic>
      <p:sp>
        <p:nvSpPr>
          <p:cNvPr id="9" name="Oval 8">
            <a:extLst>
              <a:ext uri="{FF2B5EF4-FFF2-40B4-BE49-F238E27FC236}">
                <a16:creationId xmlns:a16="http://schemas.microsoft.com/office/drawing/2014/main" id="{820E44DA-1259-4DB7-AEEA-F2E659925674}"/>
              </a:ext>
            </a:extLst>
          </p:cNvPr>
          <p:cNvSpPr/>
          <p:nvPr/>
        </p:nvSpPr>
        <p:spPr>
          <a:xfrm>
            <a:off x="8144064" y="2627741"/>
            <a:ext cx="1274256" cy="41148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D45FC323-586B-416C-A648-6D276D8BE50C}"/>
              </a:ext>
            </a:extLst>
          </p:cNvPr>
          <p:cNvSpPr/>
          <p:nvPr/>
        </p:nvSpPr>
        <p:spPr>
          <a:xfrm>
            <a:off x="8028432" y="3763916"/>
            <a:ext cx="3630168" cy="48025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9532638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4C65F-9316-433D-B8F0-0886C687E4B7}"/>
              </a:ext>
            </a:extLst>
          </p:cNvPr>
          <p:cNvSpPr>
            <a:spLocks noGrp="1"/>
          </p:cNvSpPr>
          <p:nvPr>
            <p:ph type="title"/>
          </p:nvPr>
        </p:nvSpPr>
        <p:spPr/>
        <p:txBody>
          <a:bodyPr/>
          <a:lstStyle/>
          <a:p>
            <a:r>
              <a:rPr lang="en-US" dirty="0"/>
              <a:t>Special Pricing Request</a:t>
            </a:r>
          </a:p>
        </p:txBody>
      </p:sp>
      <p:pic>
        <p:nvPicPr>
          <p:cNvPr id="6" name="Picture 5">
            <a:extLst>
              <a:ext uri="{FF2B5EF4-FFF2-40B4-BE49-F238E27FC236}">
                <a16:creationId xmlns:a16="http://schemas.microsoft.com/office/drawing/2014/main" id="{9CAACF47-680C-4B60-9DBF-5391A98E2F8D}"/>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A014F041-0EAD-4B6E-8041-2233256460CD}"/>
              </a:ext>
            </a:extLst>
          </p:cNvPr>
          <p:cNvPicPr>
            <a:picLocks noChangeAspect="1"/>
          </p:cNvPicPr>
          <p:nvPr/>
        </p:nvPicPr>
        <p:blipFill>
          <a:blip r:embed="rId3"/>
          <a:stretch>
            <a:fillRect/>
          </a:stretch>
        </p:blipFill>
        <p:spPr>
          <a:xfrm>
            <a:off x="189352" y="908477"/>
            <a:ext cx="1566037" cy="471899"/>
          </a:xfrm>
          <a:prstGeom prst="rect">
            <a:avLst/>
          </a:prstGeom>
        </p:spPr>
      </p:pic>
      <p:sp>
        <p:nvSpPr>
          <p:cNvPr id="8" name="Content Placeholder 2">
            <a:extLst>
              <a:ext uri="{FF2B5EF4-FFF2-40B4-BE49-F238E27FC236}">
                <a16:creationId xmlns:a16="http://schemas.microsoft.com/office/drawing/2014/main" id="{3D1CE53C-F91D-4478-B5DD-49C2E0E30A9A}"/>
              </a:ext>
            </a:extLst>
          </p:cNvPr>
          <p:cNvSpPr txBox="1">
            <a:spLocks/>
          </p:cNvSpPr>
          <p:nvPr/>
        </p:nvSpPr>
        <p:spPr>
          <a:xfrm>
            <a:off x="795035" y="1967027"/>
            <a:ext cx="5678917"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u="sng" dirty="0"/>
              <a:t>SPECIAL PRICING REQUEST (SPR)</a:t>
            </a:r>
          </a:p>
          <a:p>
            <a:endParaRPr lang="en-US" sz="2800" b="1" u="sng" dirty="0"/>
          </a:p>
          <a:p>
            <a:r>
              <a:rPr lang="en-US" sz="2800" dirty="0"/>
              <a:t>Step 5: Fill Out the Body of your detailing what you’re asking for and click Send</a:t>
            </a:r>
          </a:p>
          <a:p>
            <a:endParaRPr lang="en-US" b="1" u="sng" dirty="0"/>
          </a:p>
        </p:txBody>
      </p:sp>
      <p:pic>
        <p:nvPicPr>
          <p:cNvPr id="14" name="Picture 13">
            <a:extLst>
              <a:ext uri="{FF2B5EF4-FFF2-40B4-BE49-F238E27FC236}">
                <a16:creationId xmlns:a16="http://schemas.microsoft.com/office/drawing/2014/main" id="{410D4AF2-9627-4295-B720-5A9304E4D69A}"/>
              </a:ext>
            </a:extLst>
          </p:cNvPr>
          <p:cNvPicPr>
            <a:picLocks noChangeAspect="1"/>
          </p:cNvPicPr>
          <p:nvPr/>
        </p:nvPicPr>
        <p:blipFill>
          <a:blip r:embed="rId4"/>
          <a:stretch>
            <a:fillRect/>
          </a:stretch>
        </p:blipFill>
        <p:spPr>
          <a:xfrm>
            <a:off x="6177479" y="2448377"/>
            <a:ext cx="5400675" cy="3409950"/>
          </a:xfrm>
          <a:prstGeom prst="rect">
            <a:avLst/>
          </a:prstGeom>
        </p:spPr>
      </p:pic>
      <p:sp>
        <p:nvSpPr>
          <p:cNvPr id="9" name="Oval 8">
            <a:extLst>
              <a:ext uri="{FF2B5EF4-FFF2-40B4-BE49-F238E27FC236}">
                <a16:creationId xmlns:a16="http://schemas.microsoft.com/office/drawing/2014/main" id="{820E44DA-1259-4DB7-AEEA-F2E659925674}"/>
              </a:ext>
            </a:extLst>
          </p:cNvPr>
          <p:cNvSpPr/>
          <p:nvPr/>
        </p:nvSpPr>
        <p:spPr>
          <a:xfrm>
            <a:off x="5996448" y="2448377"/>
            <a:ext cx="1179576" cy="96823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D45FC323-586B-416C-A648-6D276D8BE50C}"/>
              </a:ext>
            </a:extLst>
          </p:cNvPr>
          <p:cNvSpPr/>
          <p:nvPr/>
        </p:nvSpPr>
        <p:spPr>
          <a:xfrm>
            <a:off x="5760720" y="5075124"/>
            <a:ext cx="4818888" cy="96823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Connector: Elbow 10">
            <a:extLst>
              <a:ext uri="{FF2B5EF4-FFF2-40B4-BE49-F238E27FC236}">
                <a16:creationId xmlns:a16="http://schemas.microsoft.com/office/drawing/2014/main" id="{C426CCEA-BC76-4F9E-8810-35F09386CBA9}"/>
              </a:ext>
            </a:extLst>
          </p:cNvPr>
          <p:cNvCxnSpPr>
            <a:cxnSpLocks/>
            <a:stCxn id="16" idx="6"/>
            <a:endCxn id="9" idx="6"/>
          </p:cNvCxnSpPr>
          <p:nvPr/>
        </p:nvCxnSpPr>
        <p:spPr>
          <a:xfrm flipH="1" flipV="1">
            <a:off x="7176024" y="2932493"/>
            <a:ext cx="3403584" cy="2626747"/>
          </a:xfrm>
          <a:prstGeom prst="bentConnector3">
            <a:avLst>
              <a:gd name="adj1" fmla="val -6716"/>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8909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4C65F-9316-433D-B8F0-0886C687E4B7}"/>
              </a:ext>
            </a:extLst>
          </p:cNvPr>
          <p:cNvSpPr>
            <a:spLocks noGrp="1"/>
          </p:cNvSpPr>
          <p:nvPr>
            <p:ph type="title"/>
          </p:nvPr>
        </p:nvSpPr>
        <p:spPr/>
        <p:txBody>
          <a:bodyPr/>
          <a:lstStyle/>
          <a:p>
            <a:r>
              <a:rPr lang="en-US" dirty="0"/>
              <a:t>Special Pricing Request</a:t>
            </a:r>
          </a:p>
        </p:txBody>
      </p:sp>
      <p:pic>
        <p:nvPicPr>
          <p:cNvPr id="6" name="Picture 5">
            <a:extLst>
              <a:ext uri="{FF2B5EF4-FFF2-40B4-BE49-F238E27FC236}">
                <a16:creationId xmlns:a16="http://schemas.microsoft.com/office/drawing/2014/main" id="{9CAACF47-680C-4B60-9DBF-5391A98E2F8D}"/>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A014F041-0EAD-4B6E-8041-2233256460CD}"/>
              </a:ext>
            </a:extLst>
          </p:cNvPr>
          <p:cNvPicPr>
            <a:picLocks noChangeAspect="1"/>
          </p:cNvPicPr>
          <p:nvPr/>
        </p:nvPicPr>
        <p:blipFill>
          <a:blip r:embed="rId3"/>
          <a:stretch>
            <a:fillRect/>
          </a:stretch>
        </p:blipFill>
        <p:spPr>
          <a:xfrm>
            <a:off x="189352" y="908477"/>
            <a:ext cx="1566037" cy="471899"/>
          </a:xfrm>
          <a:prstGeom prst="rect">
            <a:avLst/>
          </a:prstGeom>
        </p:spPr>
      </p:pic>
      <p:sp>
        <p:nvSpPr>
          <p:cNvPr id="8" name="Content Placeholder 2">
            <a:extLst>
              <a:ext uri="{FF2B5EF4-FFF2-40B4-BE49-F238E27FC236}">
                <a16:creationId xmlns:a16="http://schemas.microsoft.com/office/drawing/2014/main" id="{3D1CE53C-F91D-4478-B5DD-49C2E0E30A9A}"/>
              </a:ext>
            </a:extLst>
          </p:cNvPr>
          <p:cNvSpPr txBox="1">
            <a:spLocks/>
          </p:cNvSpPr>
          <p:nvPr/>
        </p:nvSpPr>
        <p:spPr>
          <a:xfrm>
            <a:off x="795035" y="1967027"/>
            <a:ext cx="5678917"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u="sng" dirty="0"/>
              <a:t>SPECIAL PRICING REQUEST (SPR)</a:t>
            </a:r>
          </a:p>
          <a:p>
            <a:endParaRPr lang="en-US" sz="2800" b="1" u="sng" dirty="0"/>
          </a:p>
          <a:p>
            <a:r>
              <a:rPr lang="en-US" sz="2800" dirty="0"/>
              <a:t>Standard turnaround time on a SPR is 10 BUSINESS DAYS</a:t>
            </a:r>
          </a:p>
          <a:p>
            <a:endParaRPr lang="en-US" sz="2800" dirty="0"/>
          </a:p>
          <a:p>
            <a:r>
              <a:rPr lang="en-US" sz="2800" dirty="0"/>
              <a:t>I.e. – March 29</a:t>
            </a:r>
            <a:r>
              <a:rPr lang="en-US" sz="2800" baseline="30000" dirty="0"/>
              <a:t>th</a:t>
            </a:r>
            <a:r>
              <a:rPr lang="en-US" sz="2800" dirty="0"/>
              <a:t> = April 11</a:t>
            </a:r>
            <a:r>
              <a:rPr lang="en-US" sz="2800" baseline="30000" dirty="0"/>
              <a:t>th</a:t>
            </a:r>
            <a:r>
              <a:rPr lang="en-US" sz="2800" dirty="0"/>
              <a:t> </a:t>
            </a:r>
          </a:p>
          <a:p>
            <a:endParaRPr lang="en-US" sz="2800" dirty="0"/>
          </a:p>
          <a:p>
            <a:r>
              <a:rPr lang="en-US" sz="2800" dirty="0"/>
              <a:t>***Extenuating circumstances such as new items or layouts could take more than 10 business day***</a:t>
            </a:r>
          </a:p>
          <a:p>
            <a:endParaRPr lang="en-US" b="1" u="sng" dirty="0"/>
          </a:p>
        </p:txBody>
      </p:sp>
      <p:pic>
        <p:nvPicPr>
          <p:cNvPr id="3074" name="Picture 2" descr="How to calculate accrued payroll - Accounting Guide | Simplestudies.com">
            <a:extLst>
              <a:ext uri="{FF2B5EF4-FFF2-40B4-BE49-F238E27FC236}">
                <a16:creationId xmlns:a16="http://schemas.microsoft.com/office/drawing/2014/main" id="{82C514C1-4046-4751-B2D7-D5AC17FFB0A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8643"/>
          <a:stretch/>
        </p:blipFill>
        <p:spPr bwMode="auto">
          <a:xfrm>
            <a:off x="6473952" y="2651760"/>
            <a:ext cx="4478274" cy="279687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53D050A-20CA-43EB-B6E7-3537014163D4}"/>
              </a:ext>
            </a:extLst>
          </p:cNvPr>
          <p:cNvSpPr txBox="1"/>
          <p:nvPr/>
        </p:nvSpPr>
        <p:spPr>
          <a:xfrm>
            <a:off x="8572500" y="2999232"/>
            <a:ext cx="324612" cy="369332"/>
          </a:xfrm>
          <a:prstGeom prst="rect">
            <a:avLst/>
          </a:prstGeom>
          <a:noFill/>
        </p:spPr>
        <p:txBody>
          <a:bodyPr wrap="square" rtlCol="0">
            <a:spAutoFit/>
          </a:bodyPr>
          <a:lstStyle/>
          <a:p>
            <a:r>
              <a:rPr lang="en-US" dirty="0">
                <a:solidFill>
                  <a:srgbClr val="FF0000"/>
                </a:solidFill>
              </a:rPr>
              <a:t>1</a:t>
            </a:r>
          </a:p>
        </p:txBody>
      </p:sp>
      <p:sp>
        <p:nvSpPr>
          <p:cNvPr id="13" name="TextBox 12">
            <a:extLst>
              <a:ext uri="{FF2B5EF4-FFF2-40B4-BE49-F238E27FC236}">
                <a16:creationId xmlns:a16="http://schemas.microsoft.com/office/drawing/2014/main" id="{158767ED-3FC7-44D0-8ACA-B098C6C768A7}"/>
              </a:ext>
            </a:extLst>
          </p:cNvPr>
          <p:cNvSpPr txBox="1"/>
          <p:nvPr/>
        </p:nvSpPr>
        <p:spPr>
          <a:xfrm>
            <a:off x="9182100" y="3010162"/>
            <a:ext cx="324612" cy="369332"/>
          </a:xfrm>
          <a:prstGeom prst="rect">
            <a:avLst/>
          </a:prstGeom>
          <a:noFill/>
        </p:spPr>
        <p:txBody>
          <a:bodyPr wrap="square" rtlCol="0">
            <a:spAutoFit/>
          </a:bodyPr>
          <a:lstStyle/>
          <a:p>
            <a:r>
              <a:rPr lang="en-US" dirty="0">
                <a:solidFill>
                  <a:srgbClr val="FF0000"/>
                </a:solidFill>
              </a:rPr>
              <a:t>2</a:t>
            </a:r>
          </a:p>
        </p:txBody>
      </p:sp>
      <p:sp>
        <p:nvSpPr>
          <p:cNvPr id="14" name="TextBox 13">
            <a:extLst>
              <a:ext uri="{FF2B5EF4-FFF2-40B4-BE49-F238E27FC236}">
                <a16:creationId xmlns:a16="http://schemas.microsoft.com/office/drawing/2014/main" id="{41483DA7-7C93-4D44-8001-45E4B9D25802}"/>
              </a:ext>
            </a:extLst>
          </p:cNvPr>
          <p:cNvSpPr txBox="1"/>
          <p:nvPr/>
        </p:nvSpPr>
        <p:spPr>
          <a:xfrm>
            <a:off x="9791700" y="3035284"/>
            <a:ext cx="324612" cy="369332"/>
          </a:xfrm>
          <a:prstGeom prst="rect">
            <a:avLst/>
          </a:prstGeom>
          <a:noFill/>
        </p:spPr>
        <p:txBody>
          <a:bodyPr wrap="square" rtlCol="0">
            <a:spAutoFit/>
          </a:bodyPr>
          <a:lstStyle/>
          <a:p>
            <a:r>
              <a:rPr lang="en-US" dirty="0">
                <a:solidFill>
                  <a:srgbClr val="FF0000"/>
                </a:solidFill>
              </a:rPr>
              <a:t>3</a:t>
            </a:r>
          </a:p>
        </p:txBody>
      </p:sp>
      <p:sp>
        <p:nvSpPr>
          <p:cNvPr id="15" name="TextBox 14">
            <a:extLst>
              <a:ext uri="{FF2B5EF4-FFF2-40B4-BE49-F238E27FC236}">
                <a16:creationId xmlns:a16="http://schemas.microsoft.com/office/drawing/2014/main" id="{BD161372-881E-42C6-BC8E-30AB6652EF8D}"/>
              </a:ext>
            </a:extLst>
          </p:cNvPr>
          <p:cNvSpPr txBox="1"/>
          <p:nvPr/>
        </p:nvSpPr>
        <p:spPr>
          <a:xfrm>
            <a:off x="7341108" y="3648597"/>
            <a:ext cx="266700" cy="369332"/>
          </a:xfrm>
          <a:prstGeom prst="rect">
            <a:avLst/>
          </a:prstGeom>
          <a:noFill/>
        </p:spPr>
        <p:txBody>
          <a:bodyPr wrap="square" rtlCol="0">
            <a:spAutoFit/>
          </a:bodyPr>
          <a:lstStyle/>
          <a:p>
            <a:r>
              <a:rPr lang="en-US" dirty="0">
                <a:solidFill>
                  <a:srgbClr val="FF0000"/>
                </a:solidFill>
              </a:rPr>
              <a:t>4</a:t>
            </a:r>
          </a:p>
        </p:txBody>
      </p:sp>
      <p:sp>
        <p:nvSpPr>
          <p:cNvPr id="17" name="TextBox 16">
            <a:extLst>
              <a:ext uri="{FF2B5EF4-FFF2-40B4-BE49-F238E27FC236}">
                <a16:creationId xmlns:a16="http://schemas.microsoft.com/office/drawing/2014/main" id="{29C473AC-9E5A-4840-9947-583A8A84A1B1}"/>
              </a:ext>
            </a:extLst>
          </p:cNvPr>
          <p:cNvSpPr txBox="1"/>
          <p:nvPr/>
        </p:nvSpPr>
        <p:spPr>
          <a:xfrm>
            <a:off x="7909560" y="3648597"/>
            <a:ext cx="324612" cy="369332"/>
          </a:xfrm>
          <a:prstGeom prst="rect">
            <a:avLst/>
          </a:prstGeom>
          <a:noFill/>
        </p:spPr>
        <p:txBody>
          <a:bodyPr wrap="square" rtlCol="0">
            <a:spAutoFit/>
          </a:bodyPr>
          <a:lstStyle/>
          <a:p>
            <a:r>
              <a:rPr lang="en-US" dirty="0">
                <a:solidFill>
                  <a:srgbClr val="FF0000"/>
                </a:solidFill>
              </a:rPr>
              <a:t>5</a:t>
            </a:r>
          </a:p>
        </p:txBody>
      </p:sp>
      <p:sp>
        <p:nvSpPr>
          <p:cNvPr id="18" name="TextBox 17">
            <a:extLst>
              <a:ext uri="{FF2B5EF4-FFF2-40B4-BE49-F238E27FC236}">
                <a16:creationId xmlns:a16="http://schemas.microsoft.com/office/drawing/2014/main" id="{F2B0B3B6-0D54-4A7B-A742-2A0C067FB19B}"/>
              </a:ext>
            </a:extLst>
          </p:cNvPr>
          <p:cNvSpPr txBox="1"/>
          <p:nvPr/>
        </p:nvSpPr>
        <p:spPr>
          <a:xfrm>
            <a:off x="8557409" y="3648597"/>
            <a:ext cx="324612" cy="369332"/>
          </a:xfrm>
          <a:prstGeom prst="rect">
            <a:avLst/>
          </a:prstGeom>
          <a:noFill/>
        </p:spPr>
        <p:txBody>
          <a:bodyPr wrap="square" rtlCol="0">
            <a:spAutoFit/>
          </a:bodyPr>
          <a:lstStyle/>
          <a:p>
            <a:r>
              <a:rPr lang="en-US" dirty="0">
                <a:solidFill>
                  <a:srgbClr val="FF0000"/>
                </a:solidFill>
              </a:rPr>
              <a:t>6</a:t>
            </a:r>
          </a:p>
        </p:txBody>
      </p:sp>
      <p:sp>
        <p:nvSpPr>
          <p:cNvPr id="19" name="TextBox 18">
            <a:extLst>
              <a:ext uri="{FF2B5EF4-FFF2-40B4-BE49-F238E27FC236}">
                <a16:creationId xmlns:a16="http://schemas.microsoft.com/office/drawing/2014/main" id="{5CB93F13-D406-4119-831F-A6978B9ED647}"/>
              </a:ext>
            </a:extLst>
          </p:cNvPr>
          <p:cNvSpPr txBox="1"/>
          <p:nvPr/>
        </p:nvSpPr>
        <p:spPr>
          <a:xfrm>
            <a:off x="9182100" y="3640766"/>
            <a:ext cx="324612" cy="369332"/>
          </a:xfrm>
          <a:prstGeom prst="rect">
            <a:avLst/>
          </a:prstGeom>
          <a:noFill/>
        </p:spPr>
        <p:txBody>
          <a:bodyPr wrap="square" rtlCol="0">
            <a:spAutoFit/>
          </a:bodyPr>
          <a:lstStyle/>
          <a:p>
            <a:r>
              <a:rPr lang="en-US" dirty="0">
                <a:solidFill>
                  <a:srgbClr val="FF0000"/>
                </a:solidFill>
              </a:rPr>
              <a:t>7</a:t>
            </a:r>
          </a:p>
        </p:txBody>
      </p:sp>
      <p:sp>
        <p:nvSpPr>
          <p:cNvPr id="20" name="TextBox 19">
            <a:extLst>
              <a:ext uri="{FF2B5EF4-FFF2-40B4-BE49-F238E27FC236}">
                <a16:creationId xmlns:a16="http://schemas.microsoft.com/office/drawing/2014/main" id="{3AEF2DE2-CDC6-4D9E-BBEF-AD637253B6FD}"/>
              </a:ext>
            </a:extLst>
          </p:cNvPr>
          <p:cNvSpPr txBox="1"/>
          <p:nvPr/>
        </p:nvSpPr>
        <p:spPr>
          <a:xfrm>
            <a:off x="9781181" y="3637859"/>
            <a:ext cx="324612" cy="369332"/>
          </a:xfrm>
          <a:prstGeom prst="rect">
            <a:avLst/>
          </a:prstGeom>
          <a:noFill/>
        </p:spPr>
        <p:txBody>
          <a:bodyPr wrap="square" rtlCol="0">
            <a:spAutoFit/>
          </a:bodyPr>
          <a:lstStyle/>
          <a:p>
            <a:r>
              <a:rPr lang="en-US" dirty="0">
                <a:solidFill>
                  <a:srgbClr val="FF0000"/>
                </a:solidFill>
              </a:rPr>
              <a:t>8</a:t>
            </a:r>
          </a:p>
        </p:txBody>
      </p:sp>
      <p:sp>
        <p:nvSpPr>
          <p:cNvPr id="21" name="TextBox 20">
            <a:extLst>
              <a:ext uri="{FF2B5EF4-FFF2-40B4-BE49-F238E27FC236}">
                <a16:creationId xmlns:a16="http://schemas.microsoft.com/office/drawing/2014/main" id="{75E105C4-AA02-49CC-912D-7437BD697D4B}"/>
              </a:ext>
            </a:extLst>
          </p:cNvPr>
          <p:cNvSpPr txBox="1"/>
          <p:nvPr/>
        </p:nvSpPr>
        <p:spPr>
          <a:xfrm>
            <a:off x="7341108" y="4268130"/>
            <a:ext cx="324612" cy="369332"/>
          </a:xfrm>
          <a:prstGeom prst="rect">
            <a:avLst/>
          </a:prstGeom>
          <a:noFill/>
        </p:spPr>
        <p:txBody>
          <a:bodyPr wrap="square" rtlCol="0">
            <a:spAutoFit/>
          </a:bodyPr>
          <a:lstStyle/>
          <a:p>
            <a:r>
              <a:rPr lang="en-US" dirty="0">
                <a:solidFill>
                  <a:srgbClr val="FF0000"/>
                </a:solidFill>
              </a:rPr>
              <a:t>9</a:t>
            </a:r>
          </a:p>
        </p:txBody>
      </p:sp>
      <p:sp>
        <p:nvSpPr>
          <p:cNvPr id="22" name="TextBox 21">
            <a:extLst>
              <a:ext uri="{FF2B5EF4-FFF2-40B4-BE49-F238E27FC236}">
                <a16:creationId xmlns:a16="http://schemas.microsoft.com/office/drawing/2014/main" id="{3CF72B41-29A5-4B6D-A05C-F580247C42EE}"/>
              </a:ext>
            </a:extLst>
          </p:cNvPr>
          <p:cNvSpPr txBox="1"/>
          <p:nvPr/>
        </p:nvSpPr>
        <p:spPr>
          <a:xfrm>
            <a:off x="7876831" y="4268130"/>
            <a:ext cx="480748" cy="369332"/>
          </a:xfrm>
          <a:prstGeom prst="rect">
            <a:avLst/>
          </a:prstGeom>
          <a:noFill/>
        </p:spPr>
        <p:txBody>
          <a:bodyPr wrap="square" rtlCol="0">
            <a:spAutoFit/>
          </a:bodyPr>
          <a:lstStyle/>
          <a:p>
            <a:r>
              <a:rPr lang="en-US" dirty="0">
                <a:solidFill>
                  <a:srgbClr val="FF0000"/>
                </a:solidFill>
              </a:rPr>
              <a:t>10</a:t>
            </a:r>
          </a:p>
        </p:txBody>
      </p:sp>
      <p:sp>
        <p:nvSpPr>
          <p:cNvPr id="5" name="Star: 10 Points 4">
            <a:extLst>
              <a:ext uri="{FF2B5EF4-FFF2-40B4-BE49-F238E27FC236}">
                <a16:creationId xmlns:a16="http://schemas.microsoft.com/office/drawing/2014/main" id="{5822C1BF-C875-43C6-BD29-5B8266F391F0}"/>
              </a:ext>
            </a:extLst>
          </p:cNvPr>
          <p:cNvSpPr/>
          <p:nvPr/>
        </p:nvSpPr>
        <p:spPr>
          <a:xfrm>
            <a:off x="7876830" y="4240698"/>
            <a:ext cx="438263" cy="434532"/>
          </a:xfrm>
          <a:prstGeom prst="star10">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5588042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F16B699-9795-49E0-B85E-B6D96C303E88}"/>
              </a:ext>
            </a:extLst>
          </p:cNvPr>
          <p:cNvSpPr txBox="1">
            <a:spLocks/>
          </p:cNvSpPr>
          <p:nvPr/>
        </p:nvSpPr>
        <p:spPr>
          <a:xfrm>
            <a:off x="2031538" y="146712"/>
            <a:ext cx="5120114" cy="914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solidFill>
                <a:latin typeface="Interstate" panose="02000503080000020004" pitchFamily="2" charset="0"/>
                <a:ea typeface="+mj-ea"/>
                <a:cs typeface="+mj-cs"/>
              </a:defRPr>
            </a:lvl1pPr>
          </a:lstStyle>
          <a:p>
            <a:r>
              <a:rPr lang="en-US" sz="3200" dirty="0"/>
              <a:t>Special Pricing Request</a:t>
            </a:r>
          </a:p>
        </p:txBody>
      </p:sp>
      <p:pic>
        <p:nvPicPr>
          <p:cNvPr id="4" name="Picture 3">
            <a:extLst>
              <a:ext uri="{FF2B5EF4-FFF2-40B4-BE49-F238E27FC236}">
                <a16:creationId xmlns:a16="http://schemas.microsoft.com/office/drawing/2014/main" id="{399F6B74-AD80-4D78-9670-5FA68139CC72}"/>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0F7F67E0-F9E1-438C-B48C-1A50A4CF635C}"/>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5122" name="Picture 2" descr="What is a good question? | Dragonfly Training">
            <a:extLst>
              <a:ext uri="{FF2B5EF4-FFF2-40B4-BE49-F238E27FC236}">
                <a16:creationId xmlns:a16="http://schemas.microsoft.com/office/drawing/2014/main" id="{C0D73767-CB4E-4DBE-90E5-2A4F6D928E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0192" y="1277112"/>
            <a:ext cx="5580888" cy="5580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76887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sz="2400" dirty="0"/>
              <a:t>Drawing Request</a:t>
            </a:r>
            <a:endParaRPr lang="en-US" dirty="0"/>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570451" y="3201972"/>
            <a:ext cx="5108896" cy="2200537"/>
          </a:xfrm>
        </p:spPr>
        <p:txBody>
          <a:bodyPr/>
          <a:lstStyle/>
          <a:p>
            <a:pPr algn="ctr"/>
            <a:r>
              <a:rPr lang="en-US" sz="4800" dirty="0"/>
              <a:t>DRAWING REQUEST</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10" name="Picture 9">
            <a:extLst>
              <a:ext uri="{FF2B5EF4-FFF2-40B4-BE49-F238E27FC236}">
                <a16:creationId xmlns:a16="http://schemas.microsoft.com/office/drawing/2014/main" id="{7892C3D9-4A7E-4E0D-8AEB-BE2F8EA6431F}"/>
              </a:ext>
            </a:extLst>
          </p:cNvPr>
          <p:cNvPicPr>
            <a:picLocks noChangeAspect="1"/>
          </p:cNvPicPr>
          <p:nvPr/>
        </p:nvPicPr>
        <p:blipFill>
          <a:blip r:embed="rId4"/>
          <a:stretch>
            <a:fillRect/>
          </a:stretch>
        </p:blipFill>
        <p:spPr>
          <a:xfrm>
            <a:off x="4801111" y="1847088"/>
            <a:ext cx="6602437" cy="4425696"/>
          </a:xfrm>
          <a:prstGeom prst="rect">
            <a:avLst/>
          </a:prstGeom>
        </p:spPr>
      </p:pic>
    </p:spTree>
    <p:extLst>
      <p:ext uri="{BB962C8B-B14F-4D97-AF65-F5344CB8AC3E}">
        <p14:creationId xmlns:p14="http://schemas.microsoft.com/office/powerpoint/2010/main" val="35973894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CAACF47-680C-4B60-9DBF-5391A98E2F8D}"/>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A014F041-0EAD-4B6E-8041-2233256460CD}"/>
              </a:ext>
            </a:extLst>
          </p:cNvPr>
          <p:cNvPicPr>
            <a:picLocks noChangeAspect="1"/>
          </p:cNvPicPr>
          <p:nvPr/>
        </p:nvPicPr>
        <p:blipFill>
          <a:blip r:embed="rId3"/>
          <a:stretch>
            <a:fillRect/>
          </a:stretch>
        </p:blipFill>
        <p:spPr>
          <a:xfrm>
            <a:off x="189352" y="908477"/>
            <a:ext cx="1566037" cy="471899"/>
          </a:xfrm>
          <a:prstGeom prst="rect">
            <a:avLst/>
          </a:prstGeom>
        </p:spPr>
      </p:pic>
      <p:sp>
        <p:nvSpPr>
          <p:cNvPr id="8" name="Content Placeholder 2">
            <a:extLst>
              <a:ext uri="{FF2B5EF4-FFF2-40B4-BE49-F238E27FC236}">
                <a16:creationId xmlns:a16="http://schemas.microsoft.com/office/drawing/2014/main" id="{3D1CE53C-F91D-4478-B5DD-49C2E0E30A9A}"/>
              </a:ext>
            </a:extLst>
          </p:cNvPr>
          <p:cNvSpPr txBox="1">
            <a:spLocks/>
          </p:cNvSpPr>
          <p:nvPr/>
        </p:nvSpPr>
        <p:spPr>
          <a:xfrm>
            <a:off x="972370" y="2485199"/>
            <a:ext cx="8287314"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u="sng" dirty="0"/>
              <a:t>DRAWING REQUEST</a:t>
            </a:r>
          </a:p>
          <a:p>
            <a:endParaRPr lang="en-US" b="1" u="sng" dirty="0"/>
          </a:p>
          <a:p>
            <a:r>
              <a:rPr lang="en-US" sz="3200" dirty="0"/>
              <a:t>Things you will need to submit:</a:t>
            </a:r>
          </a:p>
          <a:p>
            <a:pPr marL="457200" indent="-457200">
              <a:buFont typeface="Arial" panose="020B0604020202020204" pitchFamily="34" charset="0"/>
              <a:buChar char="•"/>
            </a:pPr>
            <a:r>
              <a:rPr lang="en-US" sz="2800" dirty="0"/>
              <a:t>Drawing Request Form</a:t>
            </a:r>
          </a:p>
          <a:p>
            <a:pPr marL="457200" indent="-457200">
              <a:buFont typeface="Arial" panose="020B0604020202020204" pitchFamily="34" charset="0"/>
              <a:buChar char="•"/>
            </a:pPr>
            <a:r>
              <a:rPr lang="en-US" sz="2800" dirty="0"/>
              <a:t>QW File </a:t>
            </a:r>
          </a:p>
          <a:p>
            <a:pPr marL="457200" indent="-457200">
              <a:buFont typeface="Arial" panose="020B0604020202020204" pitchFamily="34" charset="0"/>
              <a:buChar char="•"/>
            </a:pPr>
            <a:r>
              <a:rPr lang="en-US" sz="2800" dirty="0"/>
              <a:t>Chassis Quote File (if applicable)</a:t>
            </a:r>
          </a:p>
        </p:txBody>
      </p:sp>
      <p:sp>
        <p:nvSpPr>
          <p:cNvPr id="11" name="Title 1">
            <a:extLst>
              <a:ext uri="{FF2B5EF4-FFF2-40B4-BE49-F238E27FC236}">
                <a16:creationId xmlns:a16="http://schemas.microsoft.com/office/drawing/2014/main" id="{E1DC9F34-391C-4866-8816-CA2B928E71AB}"/>
              </a:ext>
            </a:extLst>
          </p:cNvPr>
          <p:cNvSpPr txBox="1">
            <a:spLocks/>
          </p:cNvSpPr>
          <p:nvPr/>
        </p:nvSpPr>
        <p:spPr>
          <a:xfrm>
            <a:off x="2362200" y="213348"/>
            <a:ext cx="6105293" cy="8332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bg1"/>
                </a:solidFill>
                <a:latin typeface="Interstate" panose="02000503080000020004" pitchFamily="2" charset="0"/>
                <a:ea typeface="+mj-ea"/>
                <a:cs typeface="+mj-cs"/>
              </a:defRPr>
            </a:lvl1pPr>
          </a:lstStyle>
          <a:p>
            <a:r>
              <a:rPr lang="en-US" dirty="0"/>
              <a:t>Drawing Request</a:t>
            </a:r>
          </a:p>
        </p:txBody>
      </p:sp>
      <p:pic>
        <p:nvPicPr>
          <p:cNvPr id="4" name="Picture 3">
            <a:extLst>
              <a:ext uri="{FF2B5EF4-FFF2-40B4-BE49-F238E27FC236}">
                <a16:creationId xmlns:a16="http://schemas.microsoft.com/office/drawing/2014/main" id="{A261F0FE-F955-4CFF-A93F-AA1CBFB0AD60}"/>
              </a:ext>
            </a:extLst>
          </p:cNvPr>
          <p:cNvPicPr>
            <a:picLocks noChangeAspect="1"/>
          </p:cNvPicPr>
          <p:nvPr/>
        </p:nvPicPr>
        <p:blipFill>
          <a:blip r:embed="rId4"/>
          <a:stretch>
            <a:fillRect/>
          </a:stretch>
        </p:blipFill>
        <p:spPr>
          <a:xfrm>
            <a:off x="6821423" y="1442843"/>
            <a:ext cx="5131689" cy="5256673"/>
          </a:xfrm>
          <a:prstGeom prst="rect">
            <a:avLst/>
          </a:prstGeom>
        </p:spPr>
      </p:pic>
    </p:spTree>
    <p:extLst>
      <p:ext uri="{BB962C8B-B14F-4D97-AF65-F5344CB8AC3E}">
        <p14:creationId xmlns:p14="http://schemas.microsoft.com/office/powerpoint/2010/main" val="246830849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CAACF47-680C-4B60-9DBF-5391A98E2F8D}"/>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A014F041-0EAD-4B6E-8041-2233256460CD}"/>
              </a:ext>
            </a:extLst>
          </p:cNvPr>
          <p:cNvPicPr>
            <a:picLocks noChangeAspect="1"/>
          </p:cNvPicPr>
          <p:nvPr/>
        </p:nvPicPr>
        <p:blipFill>
          <a:blip r:embed="rId3"/>
          <a:stretch>
            <a:fillRect/>
          </a:stretch>
        </p:blipFill>
        <p:spPr>
          <a:xfrm>
            <a:off x="189352" y="908477"/>
            <a:ext cx="1566037" cy="471899"/>
          </a:xfrm>
          <a:prstGeom prst="rect">
            <a:avLst/>
          </a:prstGeom>
        </p:spPr>
      </p:pic>
      <p:sp>
        <p:nvSpPr>
          <p:cNvPr id="8" name="Content Placeholder 2">
            <a:extLst>
              <a:ext uri="{FF2B5EF4-FFF2-40B4-BE49-F238E27FC236}">
                <a16:creationId xmlns:a16="http://schemas.microsoft.com/office/drawing/2014/main" id="{3D1CE53C-F91D-4478-B5DD-49C2E0E30A9A}"/>
              </a:ext>
            </a:extLst>
          </p:cNvPr>
          <p:cNvSpPr txBox="1">
            <a:spLocks/>
          </p:cNvSpPr>
          <p:nvPr/>
        </p:nvSpPr>
        <p:spPr>
          <a:xfrm>
            <a:off x="972370" y="2485199"/>
            <a:ext cx="5574734"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u="sng" dirty="0"/>
              <a:t>DRAWING REQUEST</a:t>
            </a:r>
          </a:p>
          <a:p>
            <a:endParaRPr lang="en-US" b="1" u="sng" dirty="0"/>
          </a:p>
          <a:p>
            <a:r>
              <a:rPr lang="en-US" sz="3200" dirty="0"/>
              <a:t>Step 1: Fill Out the Drawing Request Form with ALL pertinent information.</a:t>
            </a:r>
          </a:p>
          <a:p>
            <a:endParaRPr lang="en-US" sz="3200" dirty="0"/>
          </a:p>
          <a:p>
            <a:r>
              <a:rPr lang="en-US" sz="2400" i="1" dirty="0"/>
              <a:t>Special Note: If the project isn’t in SalesForce, the Drawing Request isn’t getting processed</a:t>
            </a:r>
            <a:endParaRPr lang="en-US" sz="2000" i="1" dirty="0"/>
          </a:p>
        </p:txBody>
      </p:sp>
      <p:pic>
        <p:nvPicPr>
          <p:cNvPr id="10" name="Picture 9">
            <a:extLst>
              <a:ext uri="{FF2B5EF4-FFF2-40B4-BE49-F238E27FC236}">
                <a16:creationId xmlns:a16="http://schemas.microsoft.com/office/drawing/2014/main" id="{3FC42E73-E895-45C2-BCE1-FCB93B478DA1}"/>
              </a:ext>
            </a:extLst>
          </p:cNvPr>
          <p:cNvPicPr>
            <a:picLocks noChangeAspect="1"/>
          </p:cNvPicPr>
          <p:nvPr/>
        </p:nvPicPr>
        <p:blipFill>
          <a:blip r:embed="rId4"/>
          <a:stretch>
            <a:fillRect/>
          </a:stretch>
        </p:blipFill>
        <p:spPr>
          <a:xfrm>
            <a:off x="6232720" y="1380376"/>
            <a:ext cx="4853295" cy="5159233"/>
          </a:xfrm>
          <a:prstGeom prst="rect">
            <a:avLst/>
          </a:prstGeom>
        </p:spPr>
      </p:pic>
      <p:sp>
        <p:nvSpPr>
          <p:cNvPr id="11" name="Title 1">
            <a:extLst>
              <a:ext uri="{FF2B5EF4-FFF2-40B4-BE49-F238E27FC236}">
                <a16:creationId xmlns:a16="http://schemas.microsoft.com/office/drawing/2014/main" id="{E1DC9F34-391C-4866-8816-CA2B928E71AB}"/>
              </a:ext>
            </a:extLst>
          </p:cNvPr>
          <p:cNvSpPr txBox="1">
            <a:spLocks/>
          </p:cNvSpPr>
          <p:nvPr/>
        </p:nvSpPr>
        <p:spPr>
          <a:xfrm>
            <a:off x="2362200" y="213348"/>
            <a:ext cx="6105293" cy="8332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bg1"/>
                </a:solidFill>
                <a:latin typeface="Interstate" panose="02000503080000020004" pitchFamily="2" charset="0"/>
                <a:ea typeface="+mj-ea"/>
                <a:cs typeface="+mj-cs"/>
              </a:defRPr>
            </a:lvl1pPr>
          </a:lstStyle>
          <a:p>
            <a:r>
              <a:rPr lang="en-US" dirty="0"/>
              <a:t>Drawing Request</a:t>
            </a:r>
          </a:p>
        </p:txBody>
      </p:sp>
      <p:sp>
        <p:nvSpPr>
          <p:cNvPr id="5" name="Oval 4">
            <a:extLst>
              <a:ext uri="{FF2B5EF4-FFF2-40B4-BE49-F238E27FC236}">
                <a16:creationId xmlns:a16="http://schemas.microsoft.com/office/drawing/2014/main" id="{BD7778CB-CE0E-407A-ACDB-3E8C256D19CB}"/>
              </a:ext>
            </a:extLst>
          </p:cNvPr>
          <p:cNvSpPr/>
          <p:nvPr/>
        </p:nvSpPr>
        <p:spPr>
          <a:xfrm>
            <a:off x="6096000" y="5390296"/>
            <a:ext cx="2276856" cy="4549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5246737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CAACF47-680C-4B60-9DBF-5391A98E2F8D}"/>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A014F041-0EAD-4B6E-8041-2233256460CD}"/>
              </a:ext>
            </a:extLst>
          </p:cNvPr>
          <p:cNvPicPr>
            <a:picLocks noChangeAspect="1"/>
          </p:cNvPicPr>
          <p:nvPr/>
        </p:nvPicPr>
        <p:blipFill>
          <a:blip r:embed="rId3"/>
          <a:stretch>
            <a:fillRect/>
          </a:stretch>
        </p:blipFill>
        <p:spPr>
          <a:xfrm>
            <a:off x="189352" y="908477"/>
            <a:ext cx="1566037" cy="471899"/>
          </a:xfrm>
          <a:prstGeom prst="rect">
            <a:avLst/>
          </a:prstGeom>
        </p:spPr>
      </p:pic>
      <p:sp>
        <p:nvSpPr>
          <p:cNvPr id="8" name="Content Placeholder 2">
            <a:extLst>
              <a:ext uri="{FF2B5EF4-FFF2-40B4-BE49-F238E27FC236}">
                <a16:creationId xmlns:a16="http://schemas.microsoft.com/office/drawing/2014/main" id="{3D1CE53C-F91D-4478-B5DD-49C2E0E30A9A}"/>
              </a:ext>
            </a:extLst>
          </p:cNvPr>
          <p:cNvSpPr txBox="1">
            <a:spLocks/>
          </p:cNvSpPr>
          <p:nvPr/>
        </p:nvSpPr>
        <p:spPr>
          <a:xfrm>
            <a:off x="972370" y="2485199"/>
            <a:ext cx="10174166"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u="sng" dirty="0"/>
              <a:t>DRAWING REQUEST</a:t>
            </a:r>
          </a:p>
          <a:p>
            <a:endParaRPr lang="en-US" b="1" u="sng" dirty="0"/>
          </a:p>
          <a:p>
            <a:r>
              <a:rPr lang="en-US" sz="3200" dirty="0"/>
              <a:t>Step 2: Save the Drawing Request Form to your computer</a:t>
            </a:r>
          </a:p>
        </p:txBody>
      </p:sp>
      <p:pic>
        <p:nvPicPr>
          <p:cNvPr id="10" name="Picture 9">
            <a:extLst>
              <a:ext uri="{FF2B5EF4-FFF2-40B4-BE49-F238E27FC236}">
                <a16:creationId xmlns:a16="http://schemas.microsoft.com/office/drawing/2014/main" id="{808999AB-775A-4057-91CC-D4445CA15FFB}"/>
              </a:ext>
            </a:extLst>
          </p:cNvPr>
          <p:cNvPicPr>
            <a:picLocks noChangeAspect="1"/>
          </p:cNvPicPr>
          <p:nvPr/>
        </p:nvPicPr>
        <p:blipFill>
          <a:blip r:embed="rId4"/>
          <a:stretch>
            <a:fillRect/>
          </a:stretch>
        </p:blipFill>
        <p:spPr>
          <a:xfrm>
            <a:off x="819369" y="4298346"/>
            <a:ext cx="10766828" cy="1980257"/>
          </a:xfrm>
          <a:prstGeom prst="rect">
            <a:avLst/>
          </a:prstGeom>
        </p:spPr>
      </p:pic>
      <p:sp>
        <p:nvSpPr>
          <p:cNvPr id="11" name="Title 1">
            <a:extLst>
              <a:ext uri="{FF2B5EF4-FFF2-40B4-BE49-F238E27FC236}">
                <a16:creationId xmlns:a16="http://schemas.microsoft.com/office/drawing/2014/main" id="{E1DC9F34-391C-4866-8816-CA2B928E71AB}"/>
              </a:ext>
            </a:extLst>
          </p:cNvPr>
          <p:cNvSpPr txBox="1">
            <a:spLocks/>
          </p:cNvSpPr>
          <p:nvPr/>
        </p:nvSpPr>
        <p:spPr>
          <a:xfrm>
            <a:off x="2362200" y="213348"/>
            <a:ext cx="6105293" cy="8332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bg1"/>
                </a:solidFill>
                <a:latin typeface="Interstate" panose="02000503080000020004" pitchFamily="2" charset="0"/>
                <a:ea typeface="+mj-ea"/>
                <a:cs typeface="+mj-cs"/>
              </a:defRPr>
            </a:lvl1pPr>
          </a:lstStyle>
          <a:p>
            <a:r>
              <a:rPr lang="en-US" dirty="0"/>
              <a:t>Drawing Request</a:t>
            </a:r>
          </a:p>
        </p:txBody>
      </p:sp>
      <p:sp>
        <p:nvSpPr>
          <p:cNvPr id="9" name="Oval 8">
            <a:extLst>
              <a:ext uri="{FF2B5EF4-FFF2-40B4-BE49-F238E27FC236}">
                <a16:creationId xmlns:a16="http://schemas.microsoft.com/office/drawing/2014/main" id="{634D3D63-7486-4578-AB09-4A05C8E82AA6}"/>
              </a:ext>
            </a:extLst>
          </p:cNvPr>
          <p:cNvSpPr/>
          <p:nvPr/>
        </p:nvSpPr>
        <p:spPr>
          <a:xfrm>
            <a:off x="819368" y="5596128"/>
            <a:ext cx="6395247" cy="42062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0309473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CAACF47-680C-4B60-9DBF-5391A98E2F8D}"/>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A014F041-0EAD-4B6E-8041-2233256460CD}"/>
              </a:ext>
            </a:extLst>
          </p:cNvPr>
          <p:cNvPicPr>
            <a:picLocks noChangeAspect="1"/>
          </p:cNvPicPr>
          <p:nvPr/>
        </p:nvPicPr>
        <p:blipFill>
          <a:blip r:embed="rId3"/>
          <a:stretch>
            <a:fillRect/>
          </a:stretch>
        </p:blipFill>
        <p:spPr>
          <a:xfrm>
            <a:off x="189352" y="908477"/>
            <a:ext cx="1566037" cy="471899"/>
          </a:xfrm>
          <a:prstGeom prst="rect">
            <a:avLst/>
          </a:prstGeom>
        </p:spPr>
      </p:pic>
      <p:sp>
        <p:nvSpPr>
          <p:cNvPr id="8" name="Content Placeholder 2">
            <a:extLst>
              <a:ext uri="{FF2B5EF4-FFF2-40B4-BE49-F238E27FC236}">
                <a16:creationId xmlns:a16="http://schemas.microsoft.com/office/drawing/2014/main" id="{3D1CE53C-F91D-4478-B5DD-49C2E0E30A9A}"/>
              </a:ext>
            </a:extLst>
          </p:cNvPr>
          <p:cNvSpPr txBox="1">
            <a:spLocks/>
          </p:cNvSpPr>
          <p:nvPr/>
        </p:nvSpPr>
        <p:spPr>
          <a:xfrm>
            <a:off x="972370" y="2485199"/>
            <a:ext cx="10631366"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u="sng" dirty="0"/>
              <a:t>DRAWING REQUEST</a:t>
            </a:r>
          </a:p>
          <a:p>
            <a:endParaRPr lang="en-US" b="1" u="sng" dirty="0"/>
          </a:p>
          <a:p>
            <a:r>
              <a:rPr lang="en-US" sz="3200" dirty="0"/>
              <a:t>Step 3: Save the Chassis Quote to your computer (if applicable)</a:t>
            </a:r>
          </a:p>
        </p:txBody>
      </p:sp>
      <p:sp>
        <p:nvSpPr>
          <p:cNvPr id="11" name="Title 1">
            <a:extLst>
              <a:ext uri="{FF2B5EF4-FFF2-40B4-BE49-F238E27FC236}">
                <a16:creationId xmlns:a16="http://schemas.microsoft.com/office/drawing/2014/main" id="{E1DC9F34-391C-4866-8816-CA2B928E71AB}"/>
              </a:ext>
            </a:extLst>
          </p:cNvPr>
          <p:cNvSpPr txBox="1">
            <a:spLocks/>
          </p:cNvSpPr>
          <p:nvPr/>
        </p:nvSpPr>
        <p:spPr>
          <a:xfrm>
            <a:off x="2362200" y="213348"/>
            <a:ext cx="6105293" cy="8332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bg1"/>
                </a:solidFill>
                <a:latin typeface="Interstate" panose="02000503080000020004" pitchFamily="2" charset="0"/>
                <a:ea typeface="+mj-ea"/>
                <a:cs typeface="+mj-cs"/>
              </a:defRPr>
            </a:lvl1pPr>
          </a:lstStyle>
          <a:p>
            <a:r>
              <a:rPr lang="en-US" dirty="0"/>
              <a:t>Drawing Request</a:t>
            </a:r>
          </a:p>
        </p:txBody>
      </p:sp>
      <p:pic>
        <p:nvPicPr>
          <p:cNvPr id="3" name="Picture 2">
            <a:extLst>
              <a:ext uri="{FF2B5EF4-FFF2-40B4-BE49-F238E27FC236}">
                <a16:creationId xmlns:a16="http://schemas.microsoft.com/office/drawing/2014/main" id="{D697E9B4-2E81-4497-A68C-4C847EFAD927}"/>
              </a:ext>
            </a:extLst>
          </p:cNvPr>
          <p:cNvPicPr>
            <a:picLocks noChangeAspect="1"/>
          </p:cNvPicPr>
          <p:nvPr/>
        </p:nvPicPr>
        <p:blipFill>
          <a:blip r:embed="rId4"/>
          <a:stretch>
            <a:fillRect/>
          </a:stretch>
        </p:blipFill>
        <p:spPr>
          <a:xfrm>
            <a:off x="1283589" y="3938604"/>
            <a:ext cx="9397780" cy="2151299"/>
          </a:xfrm>
          <a:prstGeom prst="rect">
            <a:avLst/>
          </a:prstGeom>
        </p:spPr>
      </p:pic>
      <p:sp>
        <p:nvSpPr>
          <p:cNvPr id="12" name="Oval 11">
            <a:extLst>
              <a:ext uri="{FF2B5EF4-FFF2-40B4-BE49-F238E27FC236}">
                <a16:creationId xmlns:a16="http://schemas.microsoft.com/office/drawing/2014/main" id="{3CC98D0C-2F4B-4652-BBDD-FF6E669FA20D}"/>
              </a:ext>
            </a:extLst>
          </p:cNvPr>
          <p:cNvSpPr/>
          <p:nvPr/>
        </p:nvSpPr>
        <p:spPr>
          <a:xfrm>
            <a:off x="1283588" y="4794797"/>
            <a:ext cx="3718179" cy="43891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0200978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CAACF47-680C-4B60-9DBF-5391A98E2F8D}"/>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A014F041-0EAD-4B6E-8041-2233256460CD}"/>
              </a:ext>
            </a:extLst>
          </p:cNvPr>
          <p:cNvPicPr>
            <a:picLocks noChangeAspect="1"/>
          </p:cNvPicPr>
          <p:nvPr/>
        </p:nvPicPr>
        <p:blipFill>
          <a:blip r:embed="rId3"/>
          <a:stretch>
            <a:fillRect/>
          </a:stretch>
        </p:blipFill>
        <p:spPr>
          <a:xfrm>
            <a:off x="189352" y="908477"/>
            <a:ext cx="1566037" cy="471899"/>
          </a:xfrm>
          <a:prstGeom prst="rect">
            <a:avLst/>
          </a:prstGeom>
        </p:spPr>
      </p:pic>
      <p:sp>
        <p:nvSpPr>
          <p:cNvPr id="8" name="Content Placeholder 2">
            <a:extLst>
              <a:ext uri="{FF2B5EF4-FFF2-40B4-BE49-F238E27FC236}">
                <a16:creationId xmlns:a16="http://schemas.microsoft.com/office/drawing/2014/main" id="{3D1CE53C-F91D-4478-B5DD-49C2E0E30A9A}"/>
              </a:ext>
            </a:extLst>
          </p:cNvPr>
          <p:cNvSpPr txBox="1">
            <a:spLocks/>
          </p:cNvSpPr>
          <p:nvPr/>
        </p:nvSpPr>
        <p:spPr>
          <a:xfrm>
            <a:off x="698050" y="1771967"/>
            <a:ext cx="10631366"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u="sng" dirty="0"/>
              <a:t>DRAWING REQUEST</a:t>
            </a:r>
          </a:p>
          <a:p>
            <a:endParaRPr lang="en-US" b="1" u="sng" dirty="0"/>
          </a:p>
          <a:p>
            <a:r>
              <a:rPr lang="en-US" sz="3200" dirty="0"/>
              <a:t>Step 3: Cont’d – How to Export Files from FTBuilder</a:t>
            </a:r>
          </a:p>
          <a:p>
            <a:r>
              <a:rPr lang="en-US" sz="3200" dirty="0"/>
              <a:t>	Select the File you want to save to your computer and 	Click “Export”</a:t>
            </a:r>
          </a:p>
        </p:txBody>
      </p:sp>
      <p:sp>
        <p:nvSpPr>
          <p:cNvPr id="11" name="Title 1">
            <a:extLst>
              <a:ext uri="{FF2B5EF4-FFF2-40B4-BE49-F238E27FC236}">
                <a16:creationId xmlns:a16="http://schemas.microsoft.com/office/drawing/2014/main" id="{E1DC9F34-391C-4866-8816-CA2B928E71AB}"/>
              </a:ext>
            </a:extLst>
          </p:cNvPr>
          <p:cNvSpPr txBox="1">
            <a:spLocks/>
          </p:cNvSpPr>
          <p:nvPr/>
        </p:nvSpPr>
        <p:spPr>
          <a:xfrm>
            <a:off x="2362200" y="213348"/>
            <a:ext cx="6105293" cy="8332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bg1"/>
                </a:solidFill>
                <a:latin typeface="Interstate" panose="02000503080000020004" pitchFamily="2" charset="0"/>
                <a:ea typeface="+mj-ea"/>
                <a:cs typeface="+mj-cs"/>
              </a:defRPr>
            </a:lvl1pPr>
          </a:lstStyle>
          <a:p>
            <a:r>
              <a:rPr lang="en-US" dirty="0"/>
              <a:t>Drawing Request</a:t>
            </a:r>
          </a:p>
        </p:txBody>
      </p:sp>
      <p:pic>
        <p:nvPicPr>
          <p:cNvPr id="4" name="Picture 3">
            <a:extLst>
              <a:ext uri="{FF2B5EF4-FFF2-40B4-BE49-F238E27FC236}">
                <a16:creationId xmlns:a16="http://schemas.microsoft.com/office/drawing/2014/main" id="{27B1D28F-ACD8-4729-86C9-095AA53E1B71}"/>
              </a:ext>
            </a:extLst>
          </p:cNvPr>
          <p:cNvPicPr>
            <a:picLocks noChangeAspect="1"/>
          </p:cNvPicPr>
          <p:nvPr/>
        </p:nvPicPr>
        <p:blipFill>
          <a:blip r:embed="rId4"/>
          <a:stretch>
            <a:fillRect/>
          </a:stretch>
        </p:blipFill>
        <p:spPr>
          <a:xfrm>
            <a:off x="358013" y="4381500"/>
            <a:ext cx="11277600" cy="1905000"/>
          </a:xfrm>
          <a:prstGeom prst="rect">
            <a:avLst/>
          </a:prstGeom>
        </p:spPr>
      </p:pic>
      <p:sp>
        <p:nvSpPr>
          <p:cNvPr id="12" name="Oval 11">
            <a:extLst>
              <a:ext uri="{FF2B5EF4-FFF2-40B4-BE49-F238E27FC236}">
                <a16:creationId xmlns:a16="http://schemas.microsoft.com/office/drawing/2014/main" id="{3CC98D0C-2F4B-4652-BBDD-FF6E669FA20D}"/>
              </a:ext>
            </a:extLst>
          </p:cNvPr>
          <p:cNvSpPr/>
          <p:nvPr/>
        </p:nvSpPr>
        <p:spPr>
          <a:xfrm>
            <a:off x="113561" y="5783389"/>
            <a:ext cx="1498046" cy="43891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Connector: Elbow 4">
            <a:extLst>
              <a:ext uri="{FF2B5EF4-FFF2-40B4-BE49-F238E27FC236}">
                <a16:creationId xmlns:a16="http://schemas.microsoft.com/office/drawing/2014/main" id="{05110918-E242-4AA6-8F64-EB03D9BB35E2}"/>
              </a:ext>
            </a:extLst>
          </p:cNvPr>
          <p:cNvCxnSpPr>
            <a:cxnSpLocks/>
            <a:endCxn id="12" idx="6"/>
          </p:cNvCxnSpPr>
          <p:nvPr/>
        </p:nvCxnSpPr>
        <p:spPr>
          <a:xfrm rot="10800000" flipV="1">
            <a:off x="1611608" y="4910327"/>
            <a:ext cx="7934731" cy="1092518"/>
          </a:xfrm>
          <a:prstGeom prst="bentConnector3">
            <a:avLst>
              <a:gd name="adj1" fmla="val -14"/>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597293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2D14CE-3523-4084-AE03-13FC6C8A93B6}"/>
              </a:ext>
            </a:extLst>
          </p:cNvPr>
          <p:cNvPicPr>
            <a:picLocks noChangeAspect="1"/>
          </p:cNvPicPr>
          <p:nvPr/>
        </p:nvPicPr>
        <p:blipFill>
          <a:blip r:embed="rId2"/>
          <a:stretch>
            <a:fillRect/>
          </a:stretch>
        </p:blipFill>
        <p:spPr>
          <a:xfrm>
            <a:off x="3106674" y="3571875"/>
            <a:ext cx="6362700" cy="3286125"/>
          </a:xfrm>
          <a:prstGeom prst="rect">
            <a:avLst/>
          </a:prstGeom>
        </p:spPr>
      </p:pic>
      <p:pic>
        <p:nvPicPr>
          <p:cNvPr id="6" name="Picture 5">
            <a:extLst>
              <a:ext uri="{FF2B5EF4-FFF2-40B4-BE49-F238E27FC236}">
                <a16:creationId xmlns:a16="http://schemas.microsoft.com/office/drawing/2014/main" id="{9CAACF47-680C-4B60-9DBF-5391A98E2F8D}"/>
              </a:ext>
            </a:extLst>
          </p:cNvPr>
          <p:cNvPicPr>
            <a:picLocks noChangeAspect="1"/>
          </p:cNvPicPr>
          <p:nvPr/>
        </p:nvPicPr>
        <p:blipFill rotWithShape="1">
          <a:blip r:embed="rId3"/>
          <a:srcRect r="7691"/>
          <a:stretch/>
        </p:blipFill>
        <p:spPr>
          <a:xfrm>
            <a:off x="358013" y="936013"/>
            <a:ext cx="1329385" cy="400050"/>
          </a:xfrm>
          <a:prstGeom prst="rect">
            <a:avLst/>
          </a:prstGeom>
        </p:spPr>
      </p:pic>
      <p:sp>
        <p:nvSpPr>
          <p:cNvPr id="12" name="Oval 11">
            <a:extLst>
              <a:ext uri="{FF2B5EF4-FFF2-40B4-BE49-F238E27FC236}">
                <a16:creationId xmlns:a16="http://schemas.microsoft.com/office/drawing/2014/main" id="{3CC98D0C-2F4B-4652-BBDD-FF6E669FA20D}"/>
              </a:ext>
            </a:extLst>
          </p:cNvPr>
          <p:cNvSpPr/>
          <p:nvPr/>
        </p:nvSpPr>
        <p:spPr>
          <a:xfrm>
            <a:off x="3654928" y="3860420"/>
            <a:ext cx="1498046" cy="43891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Text&#10;&#10;Description automatically generated">
            <a:extLst>
              <a:ext uri="{FF2B5EF4-FFF2-40B4-BE49-F238E27FC236}">
                <a16:creationId xmlns:a16="http://schemas.microsoft.com/office/drawing/2014/main" id="{A014F041-0EAD-4B6E-8041-2233256460CD}"/>
              </a:ext>
            </a:extLst>
          </p:cNvPr>
          <p:cNvPicPr>
            <a:picLocks noChangeAspect="1"/>
          </p:cNvPicPr>
          <p:nvPr/>
        </p:nvPicPr>
        <p:blipFill>
          <a:blip r:embed="rId4"/>
          <a:stretch>
            <a:fillRect/>
          </a:stretch>
        </p:blipFill>
        <p:spPr>
          <a:xfrm>
            <a:off x="189352" y="908477"/>
            <a:ext cx="1566037" cy="471899"/>
          </a:xfrm>
          <a:prstGeom prst="rect">
            <a:avLst/>
          </a:prstGeom>
        </p:spPr>
      </p:pic>
      <p:sp>
        <p:nvSpPr>
          <p:cNvPr id="8" name="Content Placeholder 2">
            <a:extLst>
              <a:ext uri="{FF2B5EF4-FFF2-40B4-BE49-F238E27FC236}">
                <a16:creationId xmlns:a16="http://schemas.microsoft.com/office/drawing/2014/main" id="{3D1CE53C-F91D-4478-B5DD-49C2E0E30A9A}"/>
              </a:ext>
            </a:extLst>
          </p:cNvPr>
          <p:cNvSpPr txBox="1">
            <a:spLocks/>
          </p:cNvSpPr>
          <p:nvPr/>
        </p:nvSpPr>
        <p:spPr>
          <a:xfrm>
            <a:off x="698050" y="1771967"/>
            <a:ext cx="10631366"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u="sng" dirty="0"/>
              <a:t>DRAWING REQUEST</a:t>
            </a:r>
          </a:p>
          <a:p>
            <a:endParaRPr lang="en-US" b="1" u="sng" dirty="0"/>
          </a:p>
          <a:p>
            <a:r>
              <a:rPr lang="en-US" sz="3200" dirty="0"/>
              <a:t>Step 3: Cont’d – How to Export Files from FTBuilder</a:t>
            </a:r>
          </a:p>
          <a:p>
            <a:r>
              <a:rPr lang="en-US" sz="3200" dirty="0"/>
              <a:t>	Export the File in the appropriate location</a:t>
            </a:r>
          </a:p>
        </p:txBody>
      </p:sp>
      <p:sp>
        <p:nvSpPr>
          <p:cNvPr id="11" name="Title 1">
            <a:extLst>
              <a:ext uri="{FF2B5EF4-FFF2-40B4-BE49-F238E27FC236}">
                <a16:creationId xmlns:a16="http://schemas.microsoft.com/office/drawing/2014/main" id="{E1DC9F34-391C-4866-8816-CA2B928E71AB}"/>
              </a:ext>
            </a:extLst>
          </p:cNvPr>
          <p:cNvSpPr txBox="1">
            <a:spLocks/>
          </p:cNvSpPr>
          <p:nvPr/>
        </p:nvSpPr>
        <p:spPr>
          <a:xfrm>
            <a:off x="2362200" y="213348"/>
            <a:ext cx="6105293" cy="8332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bg1"/>
                </a:solidFill>
                <a:latin typeface="Interstate" panose="02000503080000020004" pitchFamily="2" charset="0"/>
                <a:ea typeface="+mj-ea"/>
                <a:cs typeface="+mj-cs"/>
              </a:defRPr>
            </a:lvl1pPr>
          </a:lstStyle>
          <a:p>
            <a:r>
              <a:rPr lang="en-US" dirty="0"/>
              <a:t>Drawing Request</a:t>
            </a:r>
          </a:p>
        </p:txBody>
      </p:sp>
      <p:cxnSp>
        <p:nvCxnSpPr>
          <p:cNvPr id="5" name="Connector: Elbow 4">
            <a:extLst>
              <a:ext uri="{FF2B5EF4-FFF2-40B4-BE49-F238E27FC236}">
                <a16:creationId xmlns:a16="http://schemas.microsoft.com/office/drawing/2014/main" id="{05110918-E242-4AA6-8F64-EB03D9BB35E2}"/>
              </a:ext>
            </a:extLst>
          </p:cNvPr>
          <p:cNvCxnSpPr>
            <a:cxnSpLocks/>
            <a:stCxn id="12" idx="6"/>
          </p:cNvCxnSpPr>
          <p:nvPr/>
        </p:nvCxnSpPr>
        <p:spPr>
          <a:xfrm>
            <a:off x="5152974" y="4079876"/>
            <a:ext cx="3186354" cy="2564776"/>
          </a:xfrm>
          <a:prstGeom prst="bentConnector3">
            <a:avLst>
              <a:gd name="adj1" fmla="val 7439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74895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CAACF47-680C-4B60-9DBF-5391A98E2F8D}"/>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A014F041-0EAD-4B6E-8041-2233256460CD}"/>
              </a:ext>
            </a:extLst>
          </p:cNvPr>
          <p:cNvPicPr>
            <a:picLocks noChangeAspect="1"/>
          </p:cNvPicPr>
          <p:nvPr/>
        </p:nvPicPr>
        <p:blipFill>
          <a:blip r:embed="rId3"/>
          <a:stretch>
            <a:fillRect/>
          </a:stretch>
        </p:blipFill>
        <p:spPr>
          <a:xfrm>
            <a:off x="189352" y="908477"/>
            <a:ext cx="1566037" cy="471899"/>
          </a:xfrm>
          <a:prstGeom prst="rect">
            <a:avLst/>
          </a:prstGeom>
        </p:spPr>
      </p:pic>
      <p:sp>
        <p:nvSpPr>
          <p:cNvPr id="8" name="Content Placeholder 2">
            <a:extLst>
              <a:ext uri="{FF2B5EF4-FFF2-40B4-BE49-F238E27FC236}">
                <a16:creationId xmlns:a16="http://schemas.microsoft.com/office/drawing/2014/main" id="{3D1CE53C-F91D-4478-B5DD-49C2E0E30A9A}"/>
              </a:ext>
            </a:extLst>
          </p:cNvPr>
          <p:cNvSpPr txBox="1">
            <a:spLocks/>
          </p:cNvSpPr>
          <p:nvPr/>
        </p:nvSpPr>
        <p:spPr>
          <a:xfrm>
            <a:off x="698050" y="1771967"/>
            <a:ext cx="10631366"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u="sng" dirty="0"/>
              <a:t>DRAWING REQUEST</a:t>
            </a:r>
          </a:p>
          <a:p>
            <a:endParaRPr lang="en-US" b="1" u="sng" dirty="0"/>
          </a:p>
          <a:p>
            <a:r>
              <a:rPr lang="en-US" sz="3200" dirty="0"/>
              <a:t>Step 4: Attach the Drawing Request Form, QW File and Chassis File (if applicable) to an email</a:t>
            </a:r>
          </a:p>
        </p:txBody>
      </p:sp>
      <p:sp>
        <p:nvSpPr>
          <p:cNvPr id="11" name="Title 1">
            <a:extLst>
              <a:ext uri="{FF2B5EF4-FFF2-40B4-BE49-F238E27FC236}">
                <a16:creationId xmlns:a16="http://schemas.microsoft.com/office/drawing/2014/main" id="{E1DC9F34-391C-4866-8816-CA2B928E71AB}"/>
              </a:ext>
            </a:extLst>
          </p:cNvPr>
          <p:cNvSpPr txBox="1">
            <a:spLocks/>
          </p:cNvSpPr>
          <p:nvPr/>
        </p:nvSpPr>
        <p:spPr>
          <a:xfrm>
            <a:off x="2362200" y="213348"/>
            <a:ext cx="6105293" cy="8332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bg1"/>
                </a:solidFill>
                <a:latin typeface="Interstate" panose="02000503080000020004" pitchFamily="2" charset="0"/>
                <a:ea typeface="+mj-ea"/>
                <a:cs typeface="+mj-cs"/>
              </a:defRPr>
            </a:lvl1pPr>
          </a:lstStyle>
          <a:p>
            <a:r>
              <a:rPr lang="en-US" dirty="0"/>
              <a:t>Drawing Request</a:t>
            </a:r>
          </a:p>
        </p:txBody>
      </p:sp>
      <p:pic>
        <p:nvPicPr>
          <p:cNvPr id="4" name="Picture 3">
            <a:extLst>
              <a:ext uri="{FF2B5EF4-FFF2-40B4-BE49-F238E27FC236}">
                <a16:creationId xmlns:a16="http://schemas.microsoft.com/office/drawing/2014/main" id="{8D13ACCA-D634-4476-8479-B311FEFBBA99}"/>
              </a:ext>
            </a:extLst>
          </p:cNvPr>
          <p:cNvPicPr>
            <a:picLocks noChangeAspect="1"/>
          </p:cNvPicPr>
          <p:nvPr/>
        </p:nvPicPr>
        <p:blipFill>
          <a:blip r:embed="rId4"/>
          <a:stretch>
            <a:fillRect/>
          </a:stretch>
        </p:blipFill>
        <p:spPr>
          <a:xfrm>
            <a:off x="698050" y="4181952"/>
            <a:ext cx="5534025" cy="1962150"/>
          </a:xfrm>
          <a:prstGeom prst="rect">
            <a:avLst/>
          </a:prstGeom>
        </p:spPr>
      </p:pic>
      <p:sp>
        <p:nvSpPr>
          <p:cNvPr id="13" name="Oval 12">
            <a:extLst>
              <a:ext uri="{FF2B5EF4-FFF2-40B4-BE49-F238E27FC236}">
                <a16:creationId xmlns:a16="http://schemas.microsoft.com/office/drawing/2014/main" id="{6865EA9F-F281-425C-A888-8191CE27EE73}"/>
              </a:ext>
            </a:extLst>
          </p:cNvPr>
          <p:cNvSpPr/>
          <p:nvPr/>
        </p:nvSpPr>
        <p:spPr>
          <a:xfrm>
            <a:off x="358013" y="4837176"/>
            <a:ext cx="4524883" cy="96012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B1932BA4-DCF3-4FC3-A4B6-53D3B4BA83BD}"/>
              </a:ext>
            </a:extLst>
          </p:cNvPr>
          <p:cNvPicPr>
            <a:picLocks noChangeAspect="1"/>
          </p:cNvPicPr>
          <p:nvPr/>
        </p:nvPicPr>
        <p:blipFill>
          <a:blip r:embed="rId5"/>
          <a:stretch>
            <a:fillRect/>
          </a:stretch>
        </p:blipFill>
        <p:spPr>
          <a:xfrm>
            <a:off x="6593072" y="3125758"/>
            <a:ext cx="4146746" cy="3518894"/>
          </a:xfrm>
          <a:prstGeom prst="rect">
            <a:avLst/>
          </a:prstGeom>
        </p:spPr>
      </p:pic>
      <p:sp>
        <p:nvSpPr>
          <p:cNvPr id="14" name="Oval 13">
            <a:extLst>
              <a:ext uri="{FF2B5EF4-FFF2-40B4-BE49-F238E27FC236}">
                <a16:creationId xmlns:a16="http://schemas.microsoft.com/office/drawing/2014/main" id="{6459A647-1953-4BAB-9503-85A38E4738A7}"/>
              </a:ext>
            </a:extLst>
          </p:cNvPr>
          <p:cNvSpPr/>
          <p:nvPr/>
        </p:nvSpPr>
        <p:spPr>
          <a:xfrm>
            <a:off x="6083918" y="5469636"/>
            <a:ext cx="5016898" cy="12420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 name="Connector: Elbow 15">
            <a:extLst>
              <a:ext uri="{FF2B5EF4-FFF2-40B4-BE49-F238E27FC236}">
                <a16:creationId xmlns:a16="http://schemas.microsoft.com/office/drawing/2014/main" id="{6B35CC26-DE96-421A-BD7B-46F40CDE832B}"/>
              </a:ext>
            </a:extLst>
          </p:cNvPr>
          <p:cNvCxnSpPr>
            <a:cxnSpLocks/>
            <a:stCxn id="13" idx="6"/>
            <a:endCxn id="14" idx="2"/>
          </p:cNvCxnSpPr>
          <p:nvPr/>
        </p:nvCxnSpPr>
        <p:spPr>
          <a:xfrm>
            <a:off x="4882896" y="5317236"/>
            <a:ext cx="1201022" cy="773430"/>
          </a:xfrm>
          <a:prstGeom prst="bentConnector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537226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4C65F-9316-433D-B8F0-0886C687E4B7}"/>
              </a:ext>
            </a:extLst>
          </p:cNvPr>
          <p:cNvSpPr>
            <a:spLocks noGrp="1"/>
          </p:cNvSpPr>
          <p:nvPr>
            <p:ph type="title"/>
          </p:nvPr>
        </p:nvSpPr>
        <p:spPr/>
        <p:txBody>
          <a:bodyPr/>
          <a:lstStyle/>
          <a:p>
            <a:r>
              <a:rPr lang="en-US" dirty="0"/>
              <a:t>Drawing Request</a:t>
            </a:r>
          </a:p>
        </p:txBody>
      </p:sp>
      <p:pic>
        <p:nvPicPr>
          <p:cNvPr id="6" name="Picture 5">
            <a:extLst>
              <a:ext uri="{FF2B5EF4-FFF2-40B4-BE49-F238E27FC236}">
                <a16:creationId xmlns:a16="http://schemas.microsoft.com/office/drawing/2014/main" id="{9CAACF47-680C-4B60-9DBF-5391A98E2F8D}"/>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A014F041-0EAD-4B6E-8041-2233256460CD}"/>
              </a:ext>
            </a:extLst>
          </p:cNvPr>
          <p:cNvPicPr>
            <a:picLocks noChangeAspect="1"/>
          </p:cNvPicPr>
          <p:nvPr/>
        </p:nvPicPr>
        <p:blipFill>
          <a:blip r:embed="rId3"/>
          <a:stretch>
            <a:fillRect/>
          </a:stretch>
        </p:blipFill>
        <p:spPr>
          <a:xfrm>
            <a:off x="189352" y="908477"/>
            <a:ext cx="1566037" cy="471899"/>
          </a:xfrm>
          <a:prstGeom prst="rect">
            <a:avLst/>
          </a:prstGeom>
        </p:spPr>
      </p:pic>
      <p:sp>
        <p:nvSpPr>
          <p:cNvPr id="8" name="Content Placeholder 2">
            <a:extLst>
              <a:ext uri="{FF2B5EF4-FFF2-40B4-BE49-F238E27FC236}">
                <a16:creationId xmlns:a16="http://schemas.microsoft.com/office/drawing/2014/main" id="{3D1CE53C-F91D-4478-B5DD-49C2E0E30A9A}"/>
              </a:ext>
            </a:extLst>
          </p:cNvPr>
          <p:cNvSpPr txBox="1">
            <a:spLocks/>
          </p:cNvSpPr>
          <p:nvPr/>
        </p:nvSpPr>
        <p:spPr>
          <a:xfrm>
            <a:off x="795035" y="1967027"/>
            <a:ext cx="5678917"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u="sng" dirty="0"/>
              <a:t>DRAWING REQUEST</a:t>
            </a:r>
          </a:p>
          <a:p>
            <a:r>
              <a:rPr lang="en-US" sz="2800" dirty="0"/>
              <a:t>Step 5: Address the email to YOUR Regional Sales Manager</a:t>
            </a:r>
          </a:p>
          <a:p>
            <a:pPr marL="457200" indent="-457200">
              <a:buFont typeface="Arial" panose="020B0604020202020204" pitchFamily="34" charset="0"/>
              <a:buChar char="•"/>
            </a:pPr>
            <a:r>
              <a:rPr lang="en-US" sz="2800" dirty="0"/>
              <a:t>The Subject Line should capture a summary of this email</a:t>
            </a:r>
          </a:p>
          <a:p>
            <a:endParaRPr lang="en-US" b="1" u="sng" dirty="0"/>
          </a:p>
        </p:txBody>
      </p:sp>
      <p:pic>
        <p:nvPicPr>
          <p:cNvPr id="5" name="Picture 4">
            <a:extLst>
              <a:ext uri="{FF2B5EF4-FFF2-40B4-BE49-F238E27FC236}">
                <a16:creationId xmlns:a16="http://schemas.microsoft.com/office/drawing/2014/main" id="{FFC04664-4B39-411C-B8D1-8FB4196A0777}"/>
              </a:ext>
            </a:extLst>
          </p:cNvPr>
          <p:cNvPicPr>
            <a:picLocks noChangeAspect="1"/>
          </p:cNvPicPr>
          <p:nvPr/>
        </p:nvPicPr>
        <p:blipFill>
          <a:blip r:embed="rId4"/>
          <a:stretch>
            <a:fillRect/>
          </a:stretch>
        </p:blipFill>
        <p:spPr>
          <a:xfrm>
            <a:off x="6003798" y="2113597"/>
            <a:ext cx="6134100" cy="4276725"/>
          </a:xfrm>
          <a:prstGeom prst="rect">
            <a:avLst/>
          </a:prstGeom>
        </p:spPr>
      </p:pic>
      <p:sp>
        <p:nvSpPr>
          <p:cNvPr id="9" name="Oval 8">
            <a:extLst>
              <a:ext uri="{FF2B5EF4-FFF2-40B4-BE49-F238E27FC236}">
                <a16:creationId xmlns:a16="http://schemas.microsoft.com/office/drawing/2014/main" id="{820E44DA-1259-4DB7-AEEA-F2E659925674}"/>
              </a:ext>
            </a:extLst>
          </p:cNvPr>
          <p:cNvSpPr/>
          <p:nvPr/>
        </p:nvSpPr>
        <p:spPr>
          <a:xfrm>
            <a:off x="7725305" y="3378906"/>
            <a:ext cx="1179576" cy="41148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D45FC323-586B-416C-A648-6D276D8BE50C}"/>
              </a:ext>
            </a:extLst>
          </p:cNvPr>
          <p:cNvSpPr/>
          <p:nvPr/>
        </p:nvSpPr>
        <p:spPr>
          <a:xfrm>
            <a:off x="7589521" y="4489704"/>
            <a:ext cx="4434474" cy="48025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8439940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4C65F-9316-433D-B8F0-0886C687E4B7}"/>
              </a:ext>
            </a:extLst>
          </p:cNvPr>
          <p:cNvSpPr>
            <a:spLocks noGrp="1"/>
          </p:cNvSpPr>
          <p:nvPr>
            <p:ph type="title"/>
          </p:nvPr>
        </p:nvSpPr>
        <p:spPr/>
        <p:txBody>
          <a:bodyPr/>
          <a:lstStyle/>
          <a:p>
            <a:r>
              <a:rPr lang="en-US" dirty="0"/>
              <a:t>Drawing Request</a:t>
            </a:r>
          </a:p>
        </p:txBody>
      </p:sp>
      <p:pic>
        <p:nvPicPr>
          <p:cNvPr id="6" name="Picture 5">
            <a:extLst>
              <a:ext uri="{FF2B5EF4-FFF2-40B4-BE49-F238E27FC236}">
                <a16:creationId xmlns:a16="http://schemas.microsoft.com/office/drawing/2014/main" id="{9CAACF47-680C-4B60-9DBF-5391A98E2F8D}"/>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A014F041-0EAD-4B6E-8041-2233256460CD}"/>
              </a:ext>
            </a:extLst>
          </p:cNvPr>
          <p:cNvPicPr>
            <a:picLocks noChangeAspect="1"/>
          </p:cNvPicPr>
          <p:nvPr/>
        </p:nvPicPr>
        <p:blipFill>
          <a:blip r:embed="rId3"/>
          <a:stretch>
            <a:fillRect/>
          </a:stretch>
        </p:blipFill>
        <p:spPr>
          <a:xfrm>
            <a:off x="189352" y="908477"/>
            <a:ext cx="1566037" cy="471899"/>
          </a:xfrm>
          <a:prstGeom prst="rect">
            <a:avLst/>
          </a:prstGeom>
        </p:spPr>
      </p:pic>
      <p:sp>
        <p:nvSpPr>
          <p:cNvPr id="8" name="Content Placeholder 2">
            <a:extLst>
              <a:ext uri="{FF2B5EF4-FFF2-40B4-BE49-F238E27FC236}">
                <a16:creationId xmlns:a16="http://schemas.microsoft.com/office/drawing/2014/main" id="{3D1CE53C-F91D-4478-B5DD-49C2E0E30A9A}"/>
              </a:ext>
            </a:extLst>
          </p:cNvPr>
          <p:cNvSpPr txBox="1">
            <a:spLocks/>
          </p:cNvSpPr>
          <p:nvPr/>
        </p:nvSpPr>
        <p:spPr>
          <a:xfrm>
            <a:off x="795035" y="1967027"/>
            <a:ext cx="5678917"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u="sng" dirty="0"/>
              <a:t>DRAWING REQUEST</a:t>
            </a:r>
          </a:p>
          <a:p>
            <a:endParaRPr lang="en-US" sz="2800" b="1" u="sng" dirty="0"/>
          </a:p>
          <a:p>
            <a:r>
              <a:rPr lang="en-US" sz="2800" dirty="0"/>
              <a:t>Step 5: Fill Out the Body of your detailing what you’re asking for and click Send</a:t>
            </a:r>
          </a:p>
          <a:p>
            <a:endParaRPr lang="en-US" b="1" u="sng" dirty="0"/>
          </a:p>
        </p:txBody>
      </p:sp>
      <p:pic>
        <p:nvPicPr>
          <p:cNvPr id="4" name="Picture 3">
            <a:extLst>
              <a:ext uri="{FF2B5EF4-FFF2-40B4-BE49-F238E27FC236}">
                <a16:creationId xmlns:a16="http://schemas.microsoft.com/office/drawing/2014/main" id="{6C4E3F1E-3529-41FF-BA20-6B3EDC74911D}"/>
              </a:ext>
            </a:extLst>
          </p:cNvPr>
          <p:cNvPicPr>
            <a:picLocks noChangeAspect="1"/>
          </p:cNvPicPr>
          <p:nvPr/>
        </p:nvPicPr>
        <p:blipFill>
          <a:blip r:embed="rId4"/>
          <a:stretch>
            <a:fillRect/>
          </a:stretch>
        </p:blipFill>
        <p:spPr>
          <a:xfrm>
            <a:off x="6096000" y="2578608"/>
            <a:ext cx="5962263" cy="3401892"/>
          </a:xfrm>
          <a:prstGeom prst="rect">
            <a:avLst/>
          </a:prstGeom>
        </p:spPr>
      </p:pic>
      <p:sp>
        <p:nvSpPr>
          <p:cNvPr id="9" name="Oval 8">
            <a:extLst>
              <a:ext uri="{FF2B5EF4-FFF2-40B4-BE49-F238E27FC236}">
                <a16:creationId xmlns:a16="http://schemas.microsoft.com/office/drawing/2014/main" id="{820E44DA-1259-4DB7-AEEA-F2E659925674}"/>
              </a:ext>
            </a:extLst>
          </p:cNvPr>
          <p:cNvSpPr/>
          <p:nvPr/>
        </p:nvSpPr>
        <p:spPr>
          <a:xfrm>
            <a:off x="5884164" y="2546333"/>
            <a:ext cx="1179576" cy="96823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D45FC323-586B-416C-A648-6D276D8BE50C}"/>
              </a:ext>
            </a:extLst>
          </p:cNvPr>
          <p:cNvSpPr/>
          <p:nvPr/>
        </p:nvSpPr>
        <p:spPr>
          <a:xfrm>
            <a:off x="5404103" y="5068871"/>
            <a:ext cx="5992861" cy="111159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Connector: Elbow 10">
            <a:extLst>
              <a:ext uri="{FF2B5EF4-FFF2-40B4-BE49-F238E27FC236}">
                <a16:creationId xmlns:a16="http://schemas.microsoft.com/office/drawing/2014/main" id="{C426CCEA-BC76-4F9E-8810-35F09386CBA9}"/>
              </a:ext>
            </a:extLst>
          </p:cNvPr>
          <p:cNvCxnSpPr>
            <a:cxnSpLocks/>
            <a:stCxn id="16" idx="6"/>
            <a:endCxn id="9" idx="6"/>
          </p:cNvCxnSpPr>
          <p:nvPr/>
        </p:nvCxnSpPr>
        <p:spPr>
          <a:xfrm flipH="1" flipV="1">
            <a:off x="7063740" y="3030449"/>
            <a:ext cx="4333224" cy="2594218"/>
          </a:xfrm>
          <a:prstGeom prst="bentConnector3">
            <a:avLst>
              <a:gd name="adj1" fmla="val -5276"/>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410892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4C65F-9316-433D-B8F0-0886C687E4B7}"/>
              </a:ext>
            </a:extLst>
          </p:cNvPr>
          <p:cNvSpPr>
            <a:spLocks noGrp="1"/>
          </p:cNvSpPr>
          <p:nvPr>
            <p:ph type="title"/>
          </p:nvPr>
        </p:nvSpPr>
        <p:spPr/>
        <p:txBody>
          <a:bodyPr/>
          <a:lstStyle/>
          <a:p>
            <a:r>
              <a:rPr lang="en-US" dirty="0"/>
              <a:t>Drawing Request</a:t>
            </a:r>
          </a:p>
        </p:txBody>
      </p:sp>
      <p:pic>
        <p:nvPicPr>
          <p:cNvPr id="6" name="Picture 5">
            <a:extLst>
              <a:ext uri="{FF2B5EF4-FFF2-40B4-BE49-F238E27FC236}">
                <a16:creationId xmlns:a16="http://schemas.microsoft.com/office/drawing/2014/main" id="{9CAACF47-680C-4B60-9DBF-5391A98E2F8D}"/>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A014F041-0EAD-4B6E-8041-2233256460CD}"/>
              </a:ext>
            </a:extLst>
          </p:cNvPr>
          <p:cNvPicPr>
            <a:picLocks noChangeAspect="1"/>
          </p:cNvPicPr>
          <p:nvPr/>
        </p:nvPicPr>
        <p:blipFill>
          <a:blip r:embed="rId3"/>
          <a:stretch>
            <a:fillRect/>
          </a:stretch>
        </p:blipFill>
        <p:spPr>
          <a:xfrm>
            <a:off x="189352" y="908477"/>
            <a:ext cx="1566037" cy="471899"/>
          </a:xfrm>
          <a:prstGeom prst="rect">
            <a:avLst/>
          </a:prstGeom>
        </p:spPr>
      </p:pic>
      <p:sp>
        <p:nvSpPr>
          <p:cNvPr id="8" name="Content Placeholder 2">
            <a:extLst>
              <a:ext uri="{FF2B5EF4-FFF2-40B4-BE49-F238E27FC236}">
                <a16:creationId xmlns:a16="http://schemas.microsoft.com/office/drawing/2014/main" id="{3D1CE53C-F91D-4478-B5DD-49C2E0E30A9A}"/>
              </a:ext>
            </a:extLst>
          </p:cNvPr>
          <p:cNvSpPr txBox="1">
            <a:spLocks/>
          </p:cNvSpPr>
          <p:nvPr/>
        </p:nvSpPr>
        <p:spPr>
          <a:xfrm>
            <a:off x="795035" y="1967027"/>
            <a:ext cx="10607533"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u="sng" dirty="0"/>
              <a:t>DRAWING REQUEST</a:t>
            </a:r>
          </a:p>
          <a:p>
            <a:endParaRPr lang="en-US" sz="2800" b="1" u="sng" dirty="0"/>
          </a:p>
          <a:p>
            <a:r>
              <a:rPr lang="en-US" sz="2800" dirty="0"/>
              <a:t>DO NOT SUBMIT THE FILE THROUGH FTBUILDER, SAVE IT TO YOUR COMPUTER AND ATTACH IT TO AN EMAIL</a:t>
            </a:r>
          </a:p>
          <a:p>
            <a:endParaRPr lang="en-US" b="1" u="sng" dirty="0"/>
          </a:p>
        </p:txBody>
      </p:sp>
      <p:pic>
        <p:nvPicPr>
          <p:cNvPr id="4" name="Picture 3">
            <a:extLst>
              <a:ext uri="{FF2B5EF4-FFF2-40B4-BE49-F238E27FC236}">
                <a16:creationId xmlns:a16="http://schemas.microsoft.com/office/drawing/2014/main" id="{74AE96F6-F341-4151-98B5-245F37BEB6D4}"/>
              </a:ext>
            </a:extLst>
          </p:cNvPr>
          <p:cNvPicPr>
            <a:picLocks noChangeAspect="1"/>
          </p:cNvPicPr>
          <p:nvPr/>
        </p:nvPicPr>
        <p:blipFill>
          <a:blip r:embed="rId4"/>
          <a:stretch>
            <a:fillRect/>
          </a:stretch>
        </p:blipFill>
        <p:spPr>
          <a:xfrm>
            <a:off x="358012" y="3988024"/>
            <a:ext cx="11230171" cy="1498376"/>
          </a:xfrm>
          <a:prstGeom prst="rect">
            <a:avLst/>
          </a:prstGeom>
        </p:spPr>
      </p:pic>
    </p:spTree>
    <p:extLst>
      <p:ext uri="{BB962C8B-B14F-4D97-AF65-F5344CB8AC3E}">
        <p14:creationId xmlns:p14="http://schemas.microsoft.com/office/powerpoint/2010/main" val="14259981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4C65F-9316-433D-B8F0-0886C687E4B7}"/>
              </a:ext>
            </a:extLst>
          </p:cNvPr>
          <p:cNvSpPr>
            <a:spLocks noGrp="1"/>
          </p:cNvSpPr>
          <p:nvPr>
            <p:ph type="title"/>
          </p:nvPr>
        </p:nvSpPr>
        <p:spPr/>
        <p:txBody>
          <a:bodyPr/>
          <a:lstStyle/>
          <a:p>
            <a:r>
              <a:rPr lang="en-US" dirty="0"/>
              <a:t>Drawing Request</a:t>
            </a:r>
          </a:p>
        </p:txBody>
      </p:sp>
      <p:pic>
        <p:nvPicPr>
          <p:cNvPr id="6" name="Picture 5">
            <a:extLst>
              <a:ext uri="{FF2B5EF4-FFF2-40B4-BE49-F238E27FC236}">
                <a16:creationId xmlns:a16="http://schemas.microsoft.com/office/drawing/2014/main" id="{9CAACF47-680C-4B60-9DBF-5391A98E2F8D}"/>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A014F041-0EAD-4B6E-8041-2233256460CD}"/>
              </a:ext>
            </a:extLst>
          </p:cNvPr>
          <p:cNvPicPr>
            <a:picLocks noChangeAspect="1"/>
          </p:cNvPicPr>
          <p:nvPr/>
        </p:nvPicPr>
        <p:blipFill>
          <a:blip r:embed="rId3"/>
          <a:stretch>
            <a:fillRect/>
          </a:stretch>
        </p:blipFill>
        <p:spPr>
          <a:xfrm>
            <a:off x="189352" y="908477"/>
            <a:ext cx="1566037" cy="471899"/>
          </a:xfrm>
          <a:prstGeom prst="rect">
            <a:avLst/>
          </a:prstGeom>
        </p:spPr>
      </p:pic>
      <p:sp>
        <p:nvSpPr>
          <p:cNvPr id="8" name="Content Placeholder 2">
            <a:extLst>
              <a:ext uri="{FF2B5EF4-FFF2-40B4-BE49-F238E27FC236}">
                <a16:creationId xmlns:a16="http://schemas.microsoft.com/office/drawing/2014/main" id="{3D1CE53C-F91D-4478-B5DD-49C2E0E30A9A}"/>
              </a:ext>
            </a:extLst>
          </p:cNvPr>
          <p:cNvSpPr txBox="1">
            <a:spLocks/>
          </p:cNvSpPr>
          <p:nvPr/>
        </p:nvSpPr>
        <p:spPr>
          <a:xfrm>
            <a:off x="795035" y="1967027"/>
            <a:ext cx="4791949"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u="sng" dirty="0"/>
              <a:t>DRAWING REQUEST</a:t>
            </a:r>
          </a:p>
          <a:p>
            <a:r>
              <a:rPr lang="en-US" sz="2800" dirty="0"/>
              <a:t>Standard turnaround time on a Drawing Request is Up To 30 BUSINESS DAYS</a:t>
            </a:r>
          </a:p>
          <a:p>
            <a:endParaRPr lang="en-US" b="1" u="sng" dirty="0"/>
          </a:p>
        </p:txBody>
      </p:sp>
      <p:sp>
        <p:nvSpPr>
          <p:cNvPr id="9" name="Oval 8">
            <a:extLst>
              <a:ext uri="{FF2B5EF4-FFF2-40B4-BE49-F238E27FC236}">
                <a16:creationId xmlns:a16="http://schemas.microsoft.com/office/drawing/2014/main" id="{34338EB4-C7DD-4DE1-BEE0-5823C87616E2}"/>
              </a:ext>
            </a:extLst>
          </p:cNvPr>
          <p:cNvSpPr/>
          <p:nvPr/>
        </p:nvSpPr>
        <p:spPr>
          <a:xfrm>
            <a:off x="2039112" y="5459544"/>
            <a:ext cx="4471416" cy="3840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BF505365-3777-48EC-8028-CB77DD2CEBBD}"/>
              </a:ext>
            </a:extLst>
          </p:cNvPr>
          <p:cNvPicPr>
            <a:picLocks noChangeAspect="1"/>
          </p:cNvPicPr>
          <p:nvPr/>
        </p:nvPicPr>
        <p:blipFill>
          <a:blip r:embed="rId4"/>
          <a:stretch>
            <a:fillRect/>
          </a:stretch>
        </p:blipFill>
        <p:spPr>
          <a:xfrm>
            <a:off x="7940189" y="1575913"/>
            <a:ext cx="3136736" cy="4958748"/>
          </a:xfrm>
          <a:prstGeom prst="rect">
            <a:avLst/>
          </a:prstGeom>
        </p:spPr>
      </p:pic>
      <p:pic>
        <p:nvPicPr>
          <p:cNvPr id="10" name="Picture 9">
            <a:extLst>
              <a:ext uri="{FF2B5EF4-FFF2-40B4-BE49-F238E27FC236}">
                <a16:creationId xmlns:a16="http://schemas.microsoft.com/office/drawing/2014/main" id="{85BCC59C-6978-4AEB-8B19-89560C5130BC}"/>
              </a:ext>
            </a:extLst>
          </p:cNvPr>
          <p:cNvPicPr>
            <a:picLocks noChangeAspect="1"/>
          </p:cNvPicPr>
          <p:nvPr/>
        </p:nvPicPr>
        <p:blipFill rotWithShape="1">
          <a:blip r:embed="rId5"/>
          <a:srcRect t="15659" b="42037"/>
          <a:stretch/>
        </p:blipFill>
        <p:spPr>
          <a:xfrm>
            <a:off x="1448519" y="3934775"/>
            <a:ext cx="5665513" cy="2547821"/>
          </a:xfrm>
          <a:prstGeom prst="rect">
            <a:avLst/>
          </a:prstGeom>
        </p:spPr>
      </p:pic>
    </p:spTree>
    <p:extLst>
      <p:ext uri="{BB962C8B-B14F-4D97-AF65-F5344CB8AC3E}">
        <p14:creationId xmlns:p14="http://schemas.microsoft.com/office/powerpoint/2010/main" val="285695483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F16B699-9795-49E0-B85E-B6D96C303E88}"/>
              </a:ext>
            </a:extLst>
          </p:cNvPr>
          <p:cNvSpPr txBox="1">
            <a:spLocks/>
          </p:cNvSpPr>
          <p:nvPr/>
        </p:nvSpPr>
        <p:spPr>
          <a:xfrm>
            <a:off x="2031538" y="146712"/>
            <a:ext cx="5120114" cy="914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solidFill>
                <a:latin typeface="Interstate" panose="02000503080000020004" pitchFamily="2" charset="0"/>
                <a:ea typeface="+mj-ea"/>
                <a:cs typeface="+mj-cs"/>
              </a:defRPr>
            </a:lvl1pPr>
          </a:lstStyle>
          <a:p>
            <a:r>
              <a:rPr lang="en-US" sz="3200" dirty="0"/>
              <a:t>Drawing Request</a:t>
            </a:r>
          </a:p>
        </p:txBody>
      </p:sp>
      <p:pic>
        <p:nvPicPr>
          <p:cNvPr id="4" name="Picture 3">
            <a:extLst>
              <a:ext uri="{FF2B5EF4-FFF2-40B4-BE49-F238E27FC236}">
                <a16:creationId xmlns:a16="http://schemas.microsoft.com/office/drawing/2014/main" id="{399F6B74-AD80-4D78-9670-5FA68139CC72}"/>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0F7F67E0-F9E1-438C-B48C-1A50A4CF635C}"/>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13314" name="Picture 2" descr="2.2.1 Questions of interest and calibration questions - TU Delft OCW">
            <a:extLst>
              <a:ext uri="{FF2B5EF4-FFF2-40B4-BE49-F238E27FC236}">
                <a16:creationId xmlns:a16="http://schemas.microsoft.com/office/drawing/2014/main" id="{BE297B3C-C8A4-4706-862C-20EC4F694D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4348" y="1781175"/>
            <a:ext cx="4629052" cy="4629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375493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sz="2400" dirty="0"/>
              <a:t>Concession </a:t>
            </a:r>
            <a:r>
              <a:rPr lang="en-US" dirty="0"/>
              <a:t>Request </a:t>
            </a:r>
            <a:r>
              <a:rPr lang="en-US" sz="2400" dirty="0"/>
              <a:t>Form</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570451" y="3203544"/>
            <a:ext cx="5108896" cy="2200537"/>
          </a:xfrm>
        </p:spPr>
        <p:txBody>
          <a:bodyPr/>
          <a:lstStyle/>
          <a:p>
            <a:pPr algn="ctr"/>
            <a:r>
              <a:rPr lang="en-US" sz="4800" dirty="0"/>
              <a:t>CONCESSION REQUEST FORM</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8" name="Picture 7">
            <a:extLst>
              <a:ext uri="{FF2B5EF4-FFF2-40B4-BE49-F238E27FC236}">
                <a16:creationId xmlns:a16="http://schemas.microsoft.com/office/drawing/2014/main" id="{C1B57D72-39D3-4364-84FA-157ABD1BCDAA}"/>
              </a:ext>
            </a:extLst>
          </p:cNvPr>
          <p:cNvPicPr>
            <a:picLocks noChangeAspect="1"/>
          </p:cNvPicPr>
          <p:nvPr/>
        </p:nvPicPr>
        <p:blipFill rotWithShape="1">
          <a:blip r:embed="rId4"/>
          <a:srcRect t="4356"/>
          <a:stretch/>
        </p:blipFill>
        <p:spPr>
          <a:xfrm>
            <a:off x="6426298" y="1572767"/>
            <a:ext cx="3777590" cy="5071293"/>
          </a:xfrm>
          <a:prstGeom prst="rect">
            <a:avLst/>
          </a:prstGeom>
        </p:spPr>
      </p:pic>
    </p:spTree>
    <p:extLst>
      <p:ext uri="{BB962C8B-B14F-4D97-AF65-F5344CB8AC3E}">
        <p14:creationId xmlns:p14="http://schemas.microsoft.com/office/powerpoint/2010/main" val="251424186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sz="2400" dirty="0"/>
              <a:t>Concession </a:t>
            </a:r>
            <a:r>
              <a:rPr lang="en-US" dirty="0"/>
              <a:t>Request </a:t>
            </a:r>
            <a:r>
              <a:rPr lang="en-US" sz="2400" dirty="0"/>
              <a:t>Form</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189351" y="1705681"/>
            <a:ext cx="7717942" cy="4101353"/>
          </a:xfrm>
        </p:spPr>
        <p:txBody>
          <a:bodyPr/>
          <a:lstStyle/>
          <a:p>
            <a:pPr algn="ctr"/>
            <a:r>
              <a:rPr lang="en-US" sz="4800" dirty="0"/>
              <a:t>CONCESSION REQUEST FORM</a:t>
            </a:r>
          </a:p>
          <a:p>
            <a:pPr marL="685800" indent="-685800">
              <a:buFont typeface="Arial" panose="020B0604020202020204" pitchFamily="34" charset="0"/>
              <a:buChar char="•"/>
            </a:pPr>
            <a:r>
              <a:rPr lang="en-US" sz="4000" dirty="0"/>
              <a:t>Step 1: Fill Out </a:t>
            </a:r>
          </a:p>
          <a:p>
            <a:r>
              <a:rPr lang="en-US" sz="4000" dirty="0"/>
              <a:t>Dealer/Customer Information</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6" name="Picture 5">
            <a:extLst>
              <a:ext uri="{FF2B5EF4-FFF2-40B4-BE49-F238E27FC236}">
                <a16:creationId xmlns:a16="http://schemas.microsoft.com/office/drawing/2014/main" id="{FEF7E182-0367-4BAC-B26D-1912F7462B31}"/>
              </a:ext>
            </a:extLst>
          </p:cNvPr>
          <p:cNvPicPr>
            <a:picLocks noChangeAspect="1"/>
          </p:cNvPicPr>
          <p:nvPr/>
        </p:nvPicPr>
        <p:blipFill>
          <a:blip r:embed="rId4"/>
          <a:stretch>
            <a:fillRect/>
          </a:stretch>
        </p:blipFill>
        <p:spPr>
          <a:xfrm>
            <a:off x="4787982" y="3978274"/>
            <a:ext cx="7229475" cy="2809875"/>
          </a:xfrm>
          <a:prstGeom prst="rect">
            <a:avLst/>
          </a:prstGeom>
        </p:spPr>
      </p:pic>
      <p:sp>
        <p:nvSpPr>
          <p:cNvPr id="9" name="TextBox 8">
            <a:extLst>
              <a:ext uri="{FF2B5EF4-FFF2-40B4-BE49-F238E27FC236}">
                <a16:creationId xmlns:a16="http://schemas.microsoft.com/office/drawing/2014/main" id="{9D16DC81-F78E-40C7-B768-71F303B36943}"/>
              </a:ext>
            </a:extLst>
          </p:cNvPr>
          <p:cNvSpPr txBox="1"/>
          <p:nvPr/>
        </p:nvSpPr>
        <p:spPr>
          <a:xfrm>
            <a:off x="7322092" y="5544424"/>
            <a:ext cx="3586348" cy="369332"/>
          </a:xfrm>
          <a:prstGeom prst="rect">
            <a:avLst/>
          </a:prstGeom>
          <a:noFill/>
        </p:spPr>
        <p:txBody>
          <a:bodyPr wrap="square" rtlCol="0">
            <a:spAutoFit/>
          </a:bodyPr>
          <a:lstStyle/>
          <a:p>
            <a:r>
              <a:rPr lang="en-US" dirty="0">
                <a:solidFill>
                  <a:srgbClr val="FF0000"/>
                </a:solidFill>
              </a:rPr>
              <a:t>Date you’re submitting the request</a:t>
            </a:r>
          </a:p>
        </p:txBody>
      </p:sp>
      <p:sp>
        <p:nvSpPr>
          <p:cNvPr id="12" name="TextBox 11">
            <a:extLst>
              <a:ext uri="{FF2B5EF4-FFF2-40B4-BE49-F238E27FC236}">
                <a16:creationId xmlns:a16="http://schemas.microsoft.com/office/drawing/2014/main" id="{7420B7A0-AF6D-4F49-893E-BF130BB8D53A}"/>
              </a:ext>
            </a:extLst>
          </p:cNvPr>
          <p:cNvSpPr txBox="1"/>
          <p:nvPr/>
        </p:nvSpPr>
        <p:spPr>
          <a:xfrm>
            <a:off x="7322092" y="6350280"/>
            <a:ext cx="3586348" cy="369332"/>
          </a:xfrm>
          <a:prstGeom prst="rect">
            <a:avLst/>
          </a:prstGeom>
          <a:noFill/>
        </p:spPr>
        <p:txBody>
          <a:bodyPr wrap="square" rtlCol="0">
            <a:spAutoFit/>
          </a:bodyPr>
          <a:lstStyle/>
          <a:p>
            <a:r>
              <a:rPr lang="en-US" dirty="0">
                <a:solidFill>
                  <a:srgbClr val="FF0000"/>
                </a:solidFill>
              </a:rPr>
              <a:t>Date you need the price back by</a:t>
            </a:r>
          </a:p>
        </p:txBody>
      </p:sp>
      <p:pic>
        <p:nvPicPr>
          <p:cNvPr id="11" name="Picture 10">
            <a:extLst>
              <a:ext uri="{FF2B5EF4-FFF2-40B4-BE49-F238E27FC236}">
                <a16:creationId xmlns:a16="http://schemas.microsoft.com/office/drawing/2014/main" id="{14344EA0-471A-4468-A015-BEA7748B4743}"/>
              </a:ext>
            </a:extLst>
          </p:cNvPr>
          <p:cNvPicPr>
            <a:picLocks noChangeAspect="1"/>
          </p:cNvPicPr>
          <p:nvPr/>
        </p:nvPicPr>
        <p:blipFill>
          <a:blip r:embed="rId5"/>
          <a:stretch>
            <a:fillRect/>
          </a:stretch>
        </p:blipFill>
        <p:spPr>
          <a:xfrm>
            <a:off x="4749030" y="2486780"/>
            <a:ext cx="7408438" cy="1363677"/>
          </a:xfrm>
          <a:prstGeom prst="rect">
            <a:avLst/>
          </a:prstGeom>
        </p:spPr>
      </p:pic>
      <p:sp>
        <p:nvSpPr>
          <p:cNvPr id="15" name="Oval 14">
            <a:extLst>
              <a:ext uri="{FF2B5EF4-FFF2-40B4-BE49-F238E27FC236}">
                <a16:creationId xmlns:a16="http://schemas.microsoft.com/office/drawing/2014/main" id="{D98285EA-EFAB-414F-B67E-9457CFC686D1}"/>
              </a:ext>
            </a:extLst>
          </p:cNvPr>
          <p:cNvSpPr/>
          <p:nvPr/>
        </p:nvSpPr>
        <p:spPr>
          <a:xfrm>
            <a:off x="4787982" y="2566663"/>
            <a:ext cx="2024298" cy="35659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7" name="Connector: Elbow 16">
            <a:extLst>
              <a:ext uri="{FF2B5EF4-FFF2-40B4-BE49-F238E27FC236}">
                <a16:creationId xmlns:a16="http://schemas.microsoft.com/office/drawing/2014/main" id="{5A78B03F-6BCA-4E74-94E9-9C5C137F2F29}"/>
              </a:ext>
            </a:extLst>
          </p:cNvPr>
          <p:cNvCxnSpPr>
            <a:cxnSpLocks/>
          </p:cNvCxnSpPr>
          <p:nvPr/>
        </p:nvCxnSpPr>
        <p:spPr>
          <a:xfrm rot="16200000" flipH="1">
            <a:off x="5727306" y="3081270"/>
            <a:ext cx="3297629" cy="3084497"/>
          </a:xfrm>
          <a:prstGeom prst="bentConnector3">
            <a:avLst>
              <a:gd name="adj1" fmla="val 99912"/>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CD28CF2B-D487-4A1C-88E8-BE4EDDBF276B}"/>
              </a:ext>
            </a:extLst>
          </p:cNvPr>
          <p:cNvSpPr/>
          <p:nvPr/>
        </p:nvSpPr>
        <p:spPr>
          <a:xfrm>
            <a:off x="8485055" y="2523136"/>
            <a:ext cx="2634049" cy="35659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Connector: Elbow 24">
            <a:extLst>
              <a:ext uri="{FF2B5EF4-FFF2-40B4-BE49-F238E27FC236}">
                <a16:creationId xmlns:a16="http://schemas.microsoft.com/office/drawing/2014/main" id="{A494B903-1C47-44DF-9643-36132E51E1B3}"/>
              </a:ext>
            </a:extLst>
          </p:cNvPr>
          <p:cNvCxnSpPr>
            <a:cxnSpLocks/>
          </p:cNvCxnSpPr>
          <p:nvPr/>
        </p:nvCxnSpPr>
        <p:spPr>
          <a:xfrm rot="5400000">
            <a:off x="8433184" y="3237397"/>
            <a:ext cx="3198393" cy="2378610"/>
          </a:xfrm>
          <a:prstGeom prst="bentConnector3">
            <a:avLst>
              <a:gd name="adj1" fmla="val 99745"/>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654505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sz="2400" dirty="0"/>
              <a:t>Concession </a:t>
            </a:r>
            <a:r>
              <a:rPr lang="en-US" dirty="0"/>
              <a:t>Request </a:t>
            </a:r>
            <a:r>
              <a:rPr lang="en-US" sz="2400" dirty="0"/>
              <a:t>Form</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189351" y="1705681"/>
            <a:ext cx="7539343" cy="4101353"/>
          </a:xfrm>
        </p:spPr>
        <p:txBody>
          <a:bodyPr/>
          <a:lstStyle/>
          <a:p>
            <a:pPr algn="ctr"/>
            <a:r>
              <a:rPr lang="en-US" sz="4800" dirty="0"/>
              <a:t>CONCESSION REQUEST FORM</a:t>
            </a:r>
          </a:p>
          <a:p>
            <a:pPr marL="685800" indent="-685800">
              <a:buFont typeface="Arial" panose="020B0604020202020204" pitchFamily="34" charset="0"/>
              <a:buChar char="•"/>
            </a:pPr>
            <a:r>
              <a:rPr lang="en-US" sz="4000" dirty="0"/>
              <a:t>Step 2: Fill Out the Quote Information</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8" name="Picture 7">
            <a:extLst>
              <a:ext uri="{FF2B5EF4-FFF2-40B4-BE49-F238E27FC236}">
                <a16:creationId xmlns:a16="http://schemas.microsoft.com/office/drawing/2014/main" id="{BC38478A-9FDF-4B93-AAD5-3F72666FDA75}"/>
              </a:ext>
            </a:extLst>
          </p:cNvPr>
          <p:cNvPicPr>
            <a:picLocks noChangeAspect="1"/>
          </p:cNvPicPr>
          <p:nvPr/>
        </p:nvPicPr>
        <p:blipFill>
          <a:blip r:embed="rId4"/>
          <a:stretch>
            <a:fillRect/>
          </a:stretch>
        </p:blipFill>
        <p:spPr>
          <a:xfrm>
            <a:off x="358013" y="5152318"/>
            <a:ext cx="5276517" cy="1705681"/>
          </a:xfrm>
          <a:prstGeom prst="rect">
            <a:avLst/>
          </a:prstGeom>
        </p:spPr>
      </p:pic>
      <p:pic>
        <p:nvPicPr>
          <p:cNvPr id="6" name="Picture 5">
            <a:extLst>
              <a:ext uri="{FF2B5EF4-FFF2-40B4-BE49-F238E27FC236}">
                <a16:creationId xmlns:a16="http://schemas.microsoft.com/office/drawing/2014/main" id="{6B5812B9-BC66-4A13-85A7-11EFD7CC2DF4}"/>
              </a:ext>
            </a:extLst>
          </p:cNvPr>
          <p:cNvPicPr>
            <a:picLocks noChangeAspect="1"/>
          </p:cNvPicPr>
          <p:nvPr/>
        </p:nvPicPr>
        <p:blipFill>
          <a:blip r:embed="rId5"/>
          <a:stretch>
            <a:fillRect/>
          </a:stretch>
        </p:blipFill>
        <p:spPr>
          <a:xfrm>
            <a:off x="5642264" y="3430888"/>
            <a:ext cx="6477000" cy="3057525"/>
          </a:xfrm>
          <a:prstGeom prst="rect">
            <a:avLst/>
          </a:prstGeom>
        </p:spPr>
      </p:pic>
      <p:sp>
        <p:nvSpPr>
          <p:cNvPr id="15" name="Oval 14">
            <a:extLst>
              <a:ext uri="{FF2B5EF4-FFF2-40B4-BE49-F238E27FC236}">
                <a16:creationId xmlns:a16="http://schemas.microsoft.com/office/drawing/2014/main" id="{B469A97F-D250-4713-A5B7-0A734047AD5F}"/>
              </a:ext>
            </a:extLst>
          </p:cNvPr>
          <p:cNvSpPr/>
          <p:nvPr/>
        </p:nvSpPr>
        <p:spPr>
          <a:xfrm>
            <a:off x="6564914" y="3592761"/>
            <a:ext cx="1163781" cy="21375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7" name="Connector: Elbow 16">
            <a:extLst>
              <a:ext uri="{FF2B5EF4-FFF2-40B4-BE49-F238E27FC236}">
                <a16:creationId xmlns:a16="http://schemas.microsoft.com/office/drawing/2014/main" id="{39962392-2734-4999-B144-F9FFBE1939EA}"/>
              </a:ext>
            </a:extLst>
          </p:cNvPr>
          <p:cNvCxnSpPr>
            <a:cxnSpLocks/>
          </p:cNvCxnSpPr>
          <p:nvPr/>
        </p:nvCxnSpPr>
        <p:spPr>
          <a:xfrm rot="10800000" flipV="1">
            <a:off x="2125682" y="3699639"/>
            <a:ext cx="4431498" cy="1881764"/>
          </a:xfrm>
          <a:prstGeom prst="bentConnector3">
            <a:avLst>
              <a:gd name="adj1" fmla="val 80126"/>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1BBFD803-C493-419C-9C44-7420F4A6799C}"/>
              </a:ext>
            </a:extLst>
          </p:cNvPr>
          <p:cNvSpPr/>
          <p:nvPr/>
        </p:nvSpPr>
        <p:spPr>
          <a:xfrm>
            <a:off x="7728695" y="6269403"/>
            <a:ext cx="1067833" cy="21375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 name="Connector: Elbow 21">
            <a:extLst>
              <a:ext uri="{FF2B5EF4-FFF2-40B4-BE49-F238E27FC236}">
                <a16:creationId xmlns:a16="http://schemas.microsoft.com/office/drawing/2014/main" id="{F634E5A0-DBD3-495C-A2A4-BC1719908A66}"/>
              </a:ext>
            </a:extLst>
          </p:cNvPr>
          <p:cNvCxnSpPr>
            <a:cxnSpLocks/>
            <a:stCxn id="21" idx="0"/>
          </p:cNvCxnSpPr>
          <p:nvPr/>
        </p:nvCxnSpPr>
        <p:spPr>
          <a:xfrm rot="16200000" flipV="1">
            <a:off x="6267853" y="4274644"/>
            <a:ext cx="692098" cy="3297420"/>
          </a:xfrm>
          <a:prstGeom prst="bentConnector2">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0BB2DC6D-1070-4872-9860-CB145B5B6B83}"/>
              </a:ext>
            </a:extLst>
          </p:cNvPr>
          <p:cNvSpPr/>
          <p:nvPr/>
        </p:nvSpPr>
        <p:spPr>
          <a:xfrm>
            <a:off x="11101371" y="5648272"/>
            <a:ext cx="1163781" cy="21375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6" name="Connector: Elbow 25">
            <a:extLst>
              <a:ext uri="{FF2B5EF4-FFF2-40B4-BE49-F238E27FC236}">
                <a16:creationId xmlns:a16="http://schemas.microsoft.com/office/drawing/2014/main" id="{92680336-6870-409F-9FF0-397D6322F047}"/>
              </a:ext>
            </a:extLst>
          </p:cNvPr>
          <p:cNvCxnSpPr>
            <a:cxnSpLocks/>
            <a:stCxn id="25" idx="4"/>
          </p:cNvCxnSpPr>
          <p:nvPr/>
        </p:nvCxnSpPr>
        <p:spPr>
          <a:xfrm rot="5400000" flipH="1">
            <a:off x="7774250" y="1953016"/>
            <a:ext cx="55194" cy="7762830"/>
          </a:xfrm>
          <a:prstGeom prst="bentConnector4">
            <a:avLst>
              <a:gd name="adj1" fmla="val -414175"/>
              <a:gd name="adj2" fmla="val 53748"/>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041E8F0-80B9-409E-8AD0-0CA6D8D11FB3}"/>
              </a:ext>
            </a:extLst>
          </p:cNvPr>
          <p:cNvSpPr txBox="1"/>
          <p:nvPr/>
        </p:nvSpPr>
        <p:spPr>
          <a:xfrm>
            <a:off x="8315093" y="1874520"/>
            <a:ext cx="2584555" cy="1200329"/>
          </a:xfrm>
          <a:prstGeom prst="rect">
            <a:avLst/>
          </a:prstGeom>
          <a:noFill/>
        </p:spPr>
        <p:txBody>
          <a:bodyPr wrap="square" rtlCol="0">
            <a:spAutoFit/>
          </a:bodyPr>
          <a:lstStyle/>
          <a:p>
            <a:r>
              <a:rPr lang="en-US" sz="2400" dirty="0">
                <a:solidFill>
                  <a:srgbClr val="C00000"/>
                </a:solidFill>
                <a:latin typeface="Interstate" panose="02000503080000020004" pitchFamily="2" charset="0"/>
              </a:rPr>
              <a:t>***Quote should NOT include dealer money***</a:t>
            </a:r>
          </a:p>
        </p:txBody>
      </p:sp>
      <p:cxnSp>
        <p:nvCxnSpPr>
          <p:cNvPr id="27" name="Connector: Elbow 26">
            <a:extLst>
              <a:ext uri="{FF2B5EF4-FFF2-40B4-BE49-F238E27FC236}">
                <a16:creationId xmlns:a16="http://schemas.microsoft.com/office/drawing/2014/main" id="{3F313B25-D0D4-49B0-AF8B-8A2792393B8C}"/>
              </a:ext>
            </a:extLst>
          </p:cNvPr>
          <p:cNvCxnSpPr/>
          <p:nvPr/>
        </p:nvCxnSpPr>
        <p:spPr>
          <a:xfrm rot="16200000" flipH="1">
            <a:off x="9609227" y="3503269"/>
            <a:ext cx="2843248" cy="1304822"/>
          </a:xfrm>
          <a:prstGeom prst="bentConnector3">
            <a:avLst>
              <a:gd name="adj1" fmla="val 10017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747194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sz="2400" dirty="0"/>
              <a:t>Concession </a:t>
            </a:r>
            <a:r>
              <a:rPr lang="en-US" dirty="0"/>
              <a:t>Request </a:t>
            </a:r>
            <a:r>
              <a:rPr lang="en-US" sz="2400" dirty="0"/>
              <a:t>Form</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189352" y="1705681"/>
            <a:ext cx="7581942" cy="4101353"/>
          </a:xfrm>
        </p:spPr>
        <p:txBody>
          <a:bodyPr/>
          <a:lstStyle/>
          <a:p>
            <a:pPr algn="ctr"/>
            <a:r>
              <a:rPr lang="en-US" sz="4800" dirty="0"/>
              <a:t>CONCESSION REQUEST FORM</a:t>
            </a:r>
          </a:p>
          <a:p>
            <a:pPr marL="685800" indent="-685800">
              <a:buFont typeface="Arial" panose="020B0604020202020204" pitchFamily="34" charset="0"/>
              <a:buChar char="•"/>
            </a:pPr>
            <a:r>
              <a:rPr lang="en-US" sz="4000" dirty="0"/>
              <a:t>Step 2: Fill Out the Quote Information (Cont’d)</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8" name="Picture 7">
            <a:extLst>
              <a:ext uri="{FF2B5EF4-FFF2-40B4-BE49-F238E27FC236}">
                <a16:creationId xmlns:a16="http://schemas.microsoft.com/office/drawing/2014/main" id="{BC38478A-9FDF-4B93-AAD5-3F72666FDA75}"/>
              </a:ext>
            </a:extLst>
          </p:cNvPr>
          <p:cNvPicPr>
            <a:picLocks noChangeAspect="1"/>
          </p:cNvPicPr>
          <p:nvPr/>
        </p:nvPicPr>
        <p:blipFill>
          <a:blip r:embed="rId4"/>
          <a:stretch>
            <a:fillRect/>
          </a:stretch>
        </p:blipFill>
        <p:spPr>
          <a:xfrm>
            <a:off x="1913681" y="3881659"/>
            <a:ext cx="8653145" cy="2797206"/>
          </a:xfrm>
          <a:prstGeom prst="rect">
            <a:avLst/>
          </a:prstGeom>
        </p:spPr>
      </p:pic>
      <p:sp>
        <p:nvSpPr>
          <p:cNvPr id="16" name="TextBox 15">
            <a:extLst>
              <a:ext uri="{FF2B5EF4-FFF2-40B4-BE49-F238E27FC236}">
                <a16:creationId xmlns:a16="http://schemas.microsoft.com/office/drawing/2014/main" id="{DD82FC0B-F55D-445E-9B77-DBFC47744575}"/>
              </a:ext>
            </a:extLst>
          </p:cNvPr>
          <p:cNvSpPr txBox="1"/>
          <p:nvPr/>
        </p:nvSpPr>
        <p:spPr>
          <a:xfrm>
            <a:off x="4184946" y="4440018"/>
            <a:ext cx="3586348" cy="369332"/>
          </a:xfrm>
          <a:prstGeom prst="rect">
            <a:avLst/>
          </a:prstGeom>
          <a:noFill/>
        </p:spPr>
        <p:txBody>
          <a:bodyPr wrap="square" rtlCol="0">
            <a:spAutoFit/>
          </a:bodyPr>
          <a:lstStyle/>
          <a:p>
            <a:r>
              <a:rPr lang="en-US" dirty="0">
                <a:solidFill>
                  <a:srgbClr val="FF0000"/>
                </a:solidFill>
              </a:rPr>
              <a:t>10412-0001</a:t>
            </a:r>
          </a:p>
        </p:txBody>
      </p:sp>
      <p:sp>
        <p:nvSpPr>
          <p:cNvPr id="18" name="TextBox 17">
            <a:extLst>
              <a:ext uri="{FF2B5EF4-FFF2-40B4-BE49-F238E27FC236}">
                <a16:creationId xmlns:a16="http://schemas.microsoft.com/office/drawing/2014/main" id="{3F890DA1-2ED8-426A-BF1B-8721A64ADD9A}"/>
              </a:ext>
            </a:extLst>
          </p:cNvPr>
          <p:cNvSpPr txBox="1"/>
          <p:nvPr/>
        </p:nvSpPr>
        <p:spPr>
          <a:xfrm>
            <a:off x="9004575" y="4435802"/>
            <a:ext cx="1268907" cy="369332"/>
          </a:xfrm>
          <a:prstGeom prst="rect">
            <a:avLst/>
          </a:prstGeom>
          <a:noFill/>
        </p:spPr>
        <p:txBody>
          <a:bodyPr wrap="square" rtlCol="0">
            <a:spAutoFit/>
          </a:bodyPr>
          <a:lstStyle/>
          <a:p>
            <a:r>
              <a:rPr lang="en-US" dirty="0">
                <a:solidFill>
                  <a:srgbClr val="FF0000"/>
                </a:solidFill>
              </a:rPr>
              <a:t>1022V1</a:t>
            </a:r>
          </a:p>
        </p:txBody>
      </p:sp>
      <p:sp>
        <p:nvSpPr>
          <p:cNvPr id="19" name="TextBox 18">
            <a:extLst>
              <a:ext uri="{FF2B5EF4-FFF2-40B4-BE49-F238E27FC236}">
                <a16:creationId xmlns:a16="http://schemas.microsoft.com/office/drawing/2014/main" id="{55DD78B8-05AE-4E65-BAD9-A4120A1A90F1}"/>
              </a:ext>
            </a:extLst>
          </p:cNvPr>
          <p:cNvSpPr txBox="1"/>
          <p:nvPr/>
        </p:nvSpPr>
        <p:spPr>
          <a:xfrm>
            <a:off x="6347548" y="4765323"/>
            <a:ext cx="1482017" cy="369332"/>
          </a:xfrm>
          <a:prstGeom prst="rect">
            <a:avLst/>
          </a:prstGeom>
          <a:noFill/>
        </p:spPr>
        <p:txBody>
          <a:bodyPr wrap="square" rtlCol="0">
            <a:spAutoFit/>
          </a:bodyPr>
          <a:lstStyle/>
          <a:p>
            <a:r>
              <a:rPr lang="en-US" dirty="0">
                <a:solidFill>
                  <a:srgbClr val="FF0000"/>
                </a:solidFill>
              </a:rPr>
              <a:t>$530,849</a:t>
            </a:r>
          </a:p>
        </p:txBody>
      </p:sp>
      <p:sp>
        <p:nvSpPr>
          <p:cNvPr id="4" name="TextBox 3">
            <a:extLst>
              <a:ext uri="{FF2B5EF4-FFF2-40B4-BE49-F238E27FC236}">
                <a16:creationId xmlns:a16="http://schemas.microsoft.com/office/drawing/2014/main" id="{B47E6DE6-54DB-436C-A19D-A72A81E01DE4}"/>
              </a:ext>
            </a:extLst>
          </p:cNvPr>
          <p:cNvSpPr txBox="1"/>
          <p:nvPr/>
        </p:nvSpPr>
        <p:spPr>
          <a:xfrm>
            <a:off x="8962565" y="1859340"/>
            <a:ext cx="3040083" cy="1569660"/>
          </a:xfrm>
          <a:prstGeom prst="rect">
            <a:avLst/>
          </a:prstGeom>
          <a:noFill/>
        </p:spPr>
        <p:txBody>
          <a:bodyPr wrap="square" rtlCol="0">
            <a:spAutoFit/>
          </a:bodyPr>
          <a:lstStyle/>
          <a:p>
            <a:pPr algn="ctr"/>
            <a:r>
              <a:rPr lang="en-US" sz="4800" dirty="0">
                <a:solidFill>
                  <a:srgbClr val="C00000"/>
                </a:solidFill>
                <a:latin typeface="Interstate" panose="02000503080000020004" pitchFamily="2" charset="0"/>
              </a:rPr>
              <a:t>LEAVE BLANK</a:t>
            </a:r>
          </a:p>
        </p:txBody>
      </p:sp>
      <p:sp>
        <p:nvSpPr>
          <p:cNvPr id="6" name="Oval 5">
            <a:extLst>
              <a:ext uri="{FF2B5EF4-FFF2-40B4-BE49-F238E27FC236}">
                <a16:creationId xmlns:a16="http://schemas.microsoft.com/office/drawing/2014/main" id="{7429A188-0832-472E-9682-5A80D1821AE3}"/>
              </a:ext>
            </a:extLst>
          </p:cNvPr>
          <p:cNvSpPr/>
          <p:nvPr/>
        </p:nvSpPr>
        <p:spPr>
          <a:xfrm>
            <a:off x="9167751" y="1668151"/>
            <a:ext cx="2612571" cy="195382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Connector: Elbow 9">
            <a:extLst>
              <a:ext uri="{FF2B5EF4-FFF2-40B4-BE49-F238E27FC236}">
                <a16:creationId xmlns:a16="http://schemas.microsoft.com/office/drawing/2014/main" id="{17406E74-10E9-489C-94AF-6AC1D1043D3D}"/>
              </a:ext>
            </a:extLst>
          </p:cNvPr>
          <p:cNvCxnSpPr>
            <a:cxnSpLocks/>
          </p:cNvCxnSpPr>
          <p:nvPr/>
        </p:nvCxnSpPr>
        <p:spPr>
          <a:xfrm flipH="1">
            <a:off x="7422078" y="2704438"/>
            <a:ext cx="4358244" cy="2544786"/>
          </a:xfrm>
          <a:prstGeom prst="bentConnector3">
            <a:avLst>
              <a:gd name="adj1" fmla="val -5245"/>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or: Elbow 22">
            <a:extLst>
              <a:ext uri="{FF2B5EF4-FFF2-40B4-BE49-F238E27FC236}">
                <a16:creationId xmlns:a16="http://schemas.microsoft.com/office/drawing/2014/main" id="{AFBD1376-F4BC-44B0-AF4A-611A313C9103}"/>
              </a:ext>
            </a:extLst>
          </p:cNvPr>
          <p:cNvCxnSpPr>
            <a:cxnSpLocks/>
          </p:cNvCxnSpPr>
          <p:nvPr/>
        </p:nvCxnSpPr>
        <p:spPr>
          <a:xfrm rot="10800000" flipV="1">
            <a:off x="7422078" y="2704438"/>
            <a:ext cx="4358244" cy="2900540"/>
          </a:xfrm>
          <a:prstGeom prst="bentConnector3">
            <a:avLst>
              <a:gd name="adj1" fmla="val -531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or: Elbow 26">
            <a:extLst>
              <a:ext uri="{FF2B5EF4-FFF2-40B4-BE49-F238E27FC236}">
                <a16:creationId xmlns:a16="http://schemas.microsoft.com/office/drawing/2014/main" id="{6C20C992-594D-4FB3-8FAC-9A5DCA662F2A}"/>
              </a:ext>
            </a:extLst>
          </p:cNvPr>
          <p:cNvCxnSpPr>
            <a:cxnSpLocks/>
          </p:cNvCxnSpPr>
          <p:nvPr/>
        </p:nvCxnSpPr>
        <p:spPr>
          <a:xfrm rot="10800000" flipV="1">
            <a:off x="7422078" y="2704437"/>
            <a:ext cx="4358244" cy="3160225"/>
          </a:xfrm>
          <a:prstGeom prst="bentConnector3">
            <a:avLst>
              <a:gd name="adj1" fmla="val -531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179481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sz="2400" dirty="0"/>
              <a:t>Concession </a:t>
            </a:r>
            <a:r>
              <a:rPr lang="en-US" dirty="0"/>
              <a:t>Request </a:t>
            </a:r>
            <a:r>
              <a:rPr lang="en-US" sz="2400" dirty="0"/>
              <a:t>Form</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189351" y="1705681"/>
            <a:ext cx="7640446" cy="4101353"/>
          </a:xfrm>
        </p:spPr>
        <p:txBody>
          <a:bodyPr/>
          <a:lstStyle/>
          <a:p>
            <a:pPr algn="ctr"/>
            <a:r>
              <a:rPr lang="en-US" sz="4800" dirty="0"/>
              <a:t>CONCESSION REQUEST FORM</a:t>
            </a:r>
          </a:p>
          <a:p>
            <a:pPr marL="685800" indent="-685800">
              <a:buFont typeface="Arial" panose="020B0604020202020204" pitchFamily="34" charset="0"/>
              <a:buChar char="•"/>
            </a:pPr>
            <a:r>
              <a:rPr lang="en-US" sz="4000" dirty="0"/>
              <a:t>Step 3: Check Box Included Information</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11" name="Picture 10">
            <a:extLst>
              <a:ext uri="{FF2B5EF4-FFF2-40B4-BE49-F238E27FC236}">
                <a16:creationId xmlns:a16="http://schemas.microsoft.com/office/drawing/2014/main" id="{79BC3D43-DCD5-4675-90B6-B2A81A5BF0E7}"/>
              </a:ext>
            </a:extLst>
          </p:cNvPr>
          <p:cNvPicPr>
            <a:picLocks noChangeAspect="1"/>
          </p:cNvPicPr>
          <p:nvPr/>
        </p:nvPicPr>
        <p:blipFill>
          <a:blip r:embed="rId4"/>
          <a:stretch>
            <a:fillRect/>
          </a:stretch>
        </p:blipFill>
        <p:spPr>
          <a:xfrm>
            <a:off x="3851903" y="3949924"/>
            <a:ext cx="8150745" cy="2404789"/>
          </a:xfrm>
          <a:prstGeom prst="rect">
            <a:avLst/>
          </a:prstGeom>
        </p:spPr>
      </p:pic>
      <p:sp>
        <p:nvSpPr>
          <p:cNvPr id="12" name="Oval 11">
            <a:extLst>
              <a:ext uri="{FF2B5EF4-FFF2-40B4-BE49-F238E27FC236}">
                <a16:creationId xmlns:a16="http://schemas.microsoft.com/office/drawing/2014/main" id="{F217D3CC-ECBE-4464-8D49-C81FA03B056C}"/>
              </a:ext>
            </a:extLst>
          </p:cNvPr>
          <p:cNvSpPr/>
          <p:nvPr/>
        </p:nvSpPr>
        <p:spPr>
          <a:xfrm>
            <a:off x="8490857" y="4536374"/>
            <a:ext cx="546265" cy="40376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BA6287EA-C4A2-47E2-B3C1-BE583731088B}"/>
              </a:ext>
            </a:extLst>
          </p:cNvPr>
          <p:cNvSpPr/>
          <p:nvPr/>
        </p:nvSpPr>
        <p:spPr>
          <a:xfrm>
            <a:off x="10270175" y="4831279"/>
            <a:ext cx="524494" cy="40376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898609E8-2121-4940-BA20-3425FDE8AE00}"/>
              </a:ext>
            </a:extLst>
          </p:cNvPr>
          <p:cNvSpPr/>
          <p:nvPr/>
        </p:nvSpPr>
        <p:spPr>
          <a:xfrm>
            <a:off x="8512628" y="5120845"/>
            <a:ext cx="524494" cy="40376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A0ACBF38-74A3-41F6-B7CC-999FE626F4E1}"/>
              </a:ext>
            </a:extLst>
          </p:cNvPr>
          <p:cNvSpPr/>
          <p:nvPr/>
        </p:nvSpPr>
        <p:spPr>
          <a:xfrm>
            <a:off x="10277429" y="5403273"/>
            <a:ext cx="524494" cy="40376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F4789FAF-C151-448C-9D14-5C31752660A9}"/>
              </a:ext>
            </a:extLst>
          </p:cNvPr>
          <p:cNvSpPr txBox="1"/>
          <p:nvPr/>
        </p:nvSpPr>
        <p:spPr>
          <a:xfrm>
            <a:off x="8166918" y="2068216"/>
            <a:ext cx="3040083" cy="1200329"/>
          </a:xfrm>
          <a:prstGeom prst="rect">
            <a:avLst/>
          </a:prstGeom>
          <a:noFill/>
        </p:spPr>
        <p:txBody>
          <a:bodyPr wrap="square" rtlCol="0">
            <a:spAutoFit/>
          </a:bodyPr>
          <a:lstStyle/>
          <a:p>
            <a:pPr algn="ctr"/>
            <a:r>
              <a:rPr lang="en-US" sz="3600" dirty="0">
                <a:solidFill>
                  <a:srgbClr val="C00000"/>
                </a:solidFill>
                <a:latin typeface="Interstate" panose="02000503080000020004" pitchFamily="2" charset="0"/>
              </a:rPr>
              <a:t>Cause for Rejection</a:t>
            </a:r>
          </a:p>
        </p:txBody>
      </p:sp>
      <p:sp>
        <p:nvSpPr>
          <p:cNvPr id="13" name="Oval 12">
            <a:extLst>
              <a:ext uri="{FF2B5EF4-FFF2-40B4-BE49-F238E27FC236}">
                <a16:creationId xmlns:a16="http://schemas.microsoft.com/office/drawing/2014/main" id="{63BA8D18-AEE9-48EE-AD67-29A6FCD5CD81}"/>
              </a:ext>
            </a:extLst>
          </p:cNvPr>
          <p:cNvSpPr/>
          <p:nvPr/>
        </p:nvSpPr>
        <p:spPr>
          <a:xfrm>
            <a:off x="8490857" y="1905657"/>
            <a:ext cx="2458192" cy="149658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6" name="Connector: Elbow 25">
            <a:extLst>
              <a:ext uri="{FF2B5EF4-FFF2-40B4-BE49-F238E27FC236}">
                <a16:creationId xmlns:a16="http://schemas.microsoft.com/office/drawing/2014/main" id="{F78F3D97-C0CD-44B3-906D-7729FB9555FF}"/>
              </a:ext>
            </a:extLst>
          </p:cNvPr>
          <p:cNvCxnSpPr>
            <a:cxnSpLocks/>
            <a:stCxn id="13" idx="4"/>
          </p:cNvCxnSpPr>
          <p:nvPr/>
        </p:nvCxnSpPr>
        <p:spPr>
          <a:xfrm rot="16200000" flipH="1">
            <a:off x="9097666" y="4024532"/>
            <a:ext cx="1920482" cy="675908"/>
          </a:xfrm>
          <a:prstGeom prst="bentConnector3">
            <a:avLst>
              <a:gd name="adj1" fmla="val 100086"/>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161886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sz="2400" dirty="0"/>
              <a:t>Concession </a:t>
            </a:r>
            <a:r>
              <a:rPr lang="en-US" dirty="0"/>
              <a:t>Request </a:t>
            </a:r>
            <a:r>
              <a:rPr lang="en-US" sz="2400" dirty="0"/>
              <a:t>Form</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254422" y="1705681"/>
            <a:ext cx="7801442" cy="4101353"/>
          </a:xfrm>
        </p:spPr>
        <p:txBody>
          <a:bodyPr/>
          <a:lstStyle/>
          <a:p>
            <a:pPr algn="ctr"/>
            <a:r>
              <a:rPr lang="en-US" sz="4800" dirty="0"/>
              <a:t>CONCESSION REQUEST FORM</a:t>
            </a:r>
          </a:p>
          <a:p>
            <a:pPr marL="685800" indent="-685800">
              <a:buFont typeface="Arial" panose="020B0604020202020204" pitchFamily="34" charset="0"/>
              <a:buChar char="•"/>
            </a:pPr>
            <a:r>
              <a:rPr lang="en-US" sz="4000" dirty="0"/>
              <a:t>Step 4: Full out details about the Bid/Proposal</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6" name="Picture 5">
            <a:extLst>
              <a:ext uri="{FF2B5EF4-FFF2-40B4-BE49-F238E27FC236}">
                <a16:creationId xmlns:a16="http://schemas.microsoft.com/office/drawing/2014/main" id="{70997944-11F1-46ED-A35A-B6C53D86DF76}"/>
              </a:ext>
            </a:extLst>
          </p:cNvPr>
          <p:cNvPicPr>
            <a:picLocks noChangeAspect="1"/>
          </p:cNvPicPr>
          <p:nvPr/>
        </p:nvPicPr>
        <p:blipFill>
          <a:blip r:embed="rId3"/>
          <a:stretch>
            <a:fillRect/>
          </a:stretch>
        </p:blipFill>
        <p:spPr>
          <a:xfrm>
            <a:off x="4573148" y="3862150"/>
            <a:ext cx="7429500" cy="2905125"/>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4"/>
          <a:stretch>
            <a:fillRect/>
          </a:stretch>
        </p:blipFill>
        <p:spPr>
          <a:xfrm>
            <a:off x="189352" y="908477"/>
            <a:ext cx="1566037" cy="471899"/>
          </a:xfrm>
          <a:prstGeom prst="rect">
            <a:avLst/>
          </a:prstGeom>
        </p:spPr>
      </p:pic>
      <p:sp>
        <p:nvSpPr>
          <p:cNvPr id="24" name="TextBox 23">
            <a:extLst>
              <a:ext uri="{FF2B5EF4-FFF2-40B4-BE49-F238E27FC236}">
                <a16:creationId xmlns:a16="http://schemas.microsoft.com/office/drawing/2014/main" id="{F4789FAF-C151-448C-9D14-5C31752660A9}"/>
              </a:ext>
            </a:extLst>
          </p:cNvPr>
          <p:cNvSpPr txBox="1"/>
          <p:nvPr/>
        </p:nvSpPr>
        <p:spPr>
          <a:xfrm>
            <a:off x="8166918" y="2103065"/>
            <a:ext cx="3040083" cy="400110"/>
          </a:xfrm>
          <a:prstGeom prst="rect">
            <a:avLst/>
          </a:prstGeom>
          <a:noFill/>
        </p:spPr>
        <p:txBody>
          <a:bodyPr wrap="square" rtlCol="0">
            <a:spAutoFit/>
          </a:bodyPr>
          <a:lstStyle/>
          <a:p>
            <a:pPr algn="ctr"/>
            <a:r>
              <a:rPr lang="en-US" sz="2000" dirty="0">
                <a:solidFill>
                  <a:srgbClr val="C00000"/>
                </a:solidFill>
                <a:latin typeface="Interstate" panose="02000503080000020004" pitchFamily="2" charset="0"/>
              </a:rPr>
              <a:t>If it’s a bid, whose Specs?</a:t>
            </a:r>
          </a:p>
        </p:txBody>
      </p:sp>
      <p:cxnSp>
        <p:nvCxnSpPr>
          <p:cNvPr id="15" name="Connector: Elbow 14">
            <a:extLst>
              <a:ext uri="{FF2B5EF4-FFF2-40B4-BE49-F238E27FC236}">
                <a16:creationId xmlns:a16="http://schemas.microsoft.com/office/drawing/2014/main" id="{7F46788B-3DFB-4017-85DC-296192FF9408}"/>
              </a:ext>
            </a:extLst>
          </p:cNvPr>
          <p:cNvCxnSpPr>
            <a:cxnSpLocks/>
            <a:stCxn id="19" idx="2"/>
          </p:cNvCxnSpPr>
          <p:nvPr/>
        </p:nvCxnSpPr>
        <p:spPr>
          <a:xfrm rot="5400000">
            <a:off x="7367155" y="3550815"/>
            <a:ext cx="421817" cy="740229"/>
          </a:xfrm>
          <a:prstGeom prst="bentConnector2">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F78F3D97-C0CD-44B3-906D-7729FB9555FF}"/>
              </a:ext>
            </a:extLst>
          </p:cNvPr>
          <p:cNvCxnSpPr>
            <a:cxnSpLocks/>
            <a:stCxn id="24" idx="3"/>
          </p:cNvCxnSpPr>
          <p:nvPr/>
        </p:nvCxnSpPr>
        <p:spPr>
          <a:xfrm>
            <a:off x="11207001" y="2303120"/>
            <a:ext cx="210956" cy="1828716"/>
          </a:xfrm>
          <a:prstGeom prst="bentConnector2">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7165CD40-369F-4645-92A1-8FDD890F15BA}"/>
              </a:ext>
            </a:extLst>
          </p:cNvPr>
          <p:cNvSpPr txBox="1"/>
          <p:nvPr/>
        </p:nvSpPr>
        <p:spPr>
          <a:xfrm>
            <a:off x="6428135" y="3002135"/>
            <a:ext cx="3040083" cy="707886"/>
          </a:xfrm>
          <a:prstGeom prst="rect">
            <a:avLst/>
          </a:prstGeom>
          <a:noFill/>
        </p:spPr>
        <p:txBody>
          <a:bodyPr wrap="square" rtlCol="0">
            <a:spAutoFit/>
          </a:bodyPr>
          <a:lstStyle/>
          <a:p>
            <a:pPr algn="ctr"/>
            <a:r>
              <a:rPr lang="en-US" sz="2000" dirty="0">
                <a:solidFill>
                  <a:srgbClr val="C00000"/>
                </a:solidFill>
                <a:latin typeface="Interstate" panose="02000503080000020004" pitchFamily="2" charset="0"/>
              </a:rPr>
              <a:t>How many units are they buying RIGHT NOW?</a:t>
            </a:r>
          </a:p>
        </p:txBody>
      </p:sp>
      <p:sp>
        <p:nvSpPr>
          <p:cNvPr id="23" name="TextBox 22">
            <a:extLst>
              <a:ext uri="{FF2B5EF4-FFF2-40B4-BE49-F238E27FC236}">
                <a16:creationId xmlns:a16="http://schemas.microsoft.com/office/drawing/2014/main" id="{86A17CDE-5741-4FF2-A5E2-3A5D6BF7C1C4}"/>
              </a:ext>
            </a:extLst>
          </p:cNvPr>
          <p:cNvSpPr txBox="1"/>
          <p:nvPr/>
        </p:nvSpPr>
        <p:spPr>
          <a:xfrm>
            <a:off x="550224" y="4353943"/>
            <a:ext cx="3040083" cy="707886"/>
          </a:xfrm>
          <a:prstGeom prst="rect">
            <a:avLst/>
          </a:prstGeom>
          <a:noFill/>
        </p:spPr>
        <p:txBody>
          <a:bodyPr wrap="square" rtlCol="0">
            <a:spAutoFit/>
          </a:bodyPr>
          <a:lstStyle/>
          <a:p>
            <a:pPr algn="ctr"/>
            <a:r>
              <a:rPr lang="en-US" sz="2000" dirty="0">
                <a:solidFill>
                  <a:srgbClr val="C00000"/>
                </a:solidFill>
                <a:latin typeface="Interstate" panose="02000503080000020004" pitchFamily="2" charset="0"/>
              </a:rPr>
              <a:t>How much are they looking to spend?</a:t>
            </a:r>
          </a:p>
        </p:txBody>
      </p:sp>
      <p:cxnSp>
        <p:nvCxnSpPr>
          <p:cNvPr id="25" name="Connector: Elbow 24">
            <a:extLst>
              <a:ext uri="{FF2B5EF4-FFF2-40B4-BE49-F238E27FC236}">
                <a16:creationId xmlns:a16="http://schemas.microsoft.com/office/drawing/2014/main" id="{DE0CC667-291F-4BF4-8394-353D443DE55F}"/>
              </a:ext>
            </a:extLst>
          </p:cNvPr>
          <p:cNvCxnSpPr>
            <a:cxnSpLocks/>
            <a:stCxn id="23" idx="3"/>
          </p:cNvCxnSpPr>
          <p:nvPr/>
        </p:nvCxnSpPr>
        <p:spPr>
          <a:xfrm flipV="1">
            <a:off x="3590307" y="4391400"/>
            <a:ext cx="3558964" cy="316486"/>
          </a:xfrm>
          <a:prstGeom prst="bentConnector3">
            <a:avLst>
              <a:gd name="adj1" fmla="val 10005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DBE95CB2-1F6D-4453-BAD9-EC13F90DE322}"/>
              </a:ext>
            </a:extLst>
          </p:cNvPr>
          <p:cNvSpPr txBox="1"/>
          <p:nvPr/>
        </p:nvSpPr>
        <p:spPr>
          <a:xfrm>
            <a:off x="550223" y="5453091"/>
            <a:ext cx="3040083" cy="400110"/>
          </a:xfrm>
          <a:prstGeom prst="rect">
            <a:avLst/>
          </a:prstGeom>
          <a:noFill/>
        </p:spPr>
        <p:txBody>
          <a:bodyPr wrap="square" rtlCol="0">
            <a:spAutoFit/>
          </a:bodyPr>
          <a:lstStyle/>
          <a:p>
            <a:pPr algn="ctr"/>
            <a:r>
              <a:rPr lang="en-US" sz="2000" dirty="0">
                <a:solidFill>
                  <a:srgbClr val="C00000"/>
                </a:solidFill>
                <a:latin typeface="Interstate" panose="02000503080000020004" pitchFamily="2" charset="0"/>
              </a:rPr>
              <a:t>Who is the competition?</a:t>
            </a:r>
          </a:p>
        </p:txBody>
      </p:sp>
      <p:cxnSp>
        <p:nvCxnSpPr>
          <p:cNvPr id="28" name="Connector: Elbow 27">
            <a:extLst>
              <a:ext uri="{FF2B5EF4-FFF2-40B4-BE49-F238E27FC236}">
                <a16:creationId xmlns:a16="http://schemas.microsoft.com/office/drawing/2014/main" id="{8F0C673C-6ECF-4875-91DC-AD95425FD112}"/>
              </a:ext>
            </a:extLst>
          </p:cNvPr>
          <p:cNvCxnSpPr>
            <a:cxnSpLocks/>
            <a:stCxn id="27" idx="3"/>
          </p:cNvCxnSpPr>
          <p:nvPr/>
        </p:nvCxnSpPr>
        <p:spPr>
          <a:xfrm flipV="1">
            <a:off x="3590306" y="5152319"/>
            <a:ext cx="3558965" cy="500827"/>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2246E728-DE95-4CCD-989E-70A82B7FD390}"/>
              </a:ext>
            </a:extLst>
          </p:cNvPr>
          <p:cNvCxnSpPr>
            <a:cxnSpLocks/>
            <a:stCxn id="27" idx="3"/>
          </p:cNvCxnSpPr>
          <p:nvPr/>
        </p:nvCxnSpPr>
        <p:spPr>
          <a:xfrm flipV="1">
            <a:off x="3590306" y="5402732"/>
            <a:ext cx="3558965" cy="250414"/>
          </a:xfrm>
          <a:prstGeom prst="bentConnector3">
            <a:avLst>
              <a:gd name="adj1" fmla="val 5467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nector: Elbow 34">
            <a:extLst>
              <a:ext uri="{FF2B5EF4-FFF2-40B4-BE49-F238E27FC236}">
                <a16:creationId xmlns:a16="http://schemas.microsoft.com/office/drawing/2014/main" id="{8020F36A-E546-4C51-89D9-D8718A9E5793}"/>
              </a:ext>
            </a:extLst>
          </p:cNvPr>
          <p:cNvCxnSpPr>
            <a:cxnSpLocks/>
            <a:stCxn id="27" idx="3"/>
          </p:cNvCxnSpPr>
          <p:nvPr/>
        </p:nvCxnSpPr>
        <p:spPr>
          <a:xfrm>
            <a:off x="3590306" y="5653146"/>
            <a:ext cx="3558965" cy="27937"/>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90921C9F-6CE4-4961-9257-B659986E8523}"/>
              </a:ext>
            </a:extLst>
          </p:cNvPr>
          <p:cNvSpPr txBox="1"/>
          <p:nvPr/>
        </p:nvSpPr>
        <p:spPr>
          <a:xfrm>
            <a:off x="8166917" y="2383277"/>
            <a:ext cx="3040083" cy="400110"/>
          </a:xfrm>
          <a:prstGeom prst="rect">
            <a:avLst/>
          </a:prstGeom>
          <a:noFill/>
        </p:spPr>
        <p:txBody>
          <a:bodyPr wrap="square" rtlCol="0">
            <a:spAutoFit/>
          </a:bodyPr>
          <a:lstStyle/>
          <a:p>
            <a:pPr algn="ctr"/>
            <a:r>
              <a:rPr lang="en-US" sz="2000" dirty="0">
                <a:solidFill>
                  <a:srgbClr val="C00000"/>
                </a:solidFill>
                <a:latin typeface="Interstate" panose="02000503080000020004" pitchFamily="2" charset="0"/>
              </a:rPr>
              <a:t>If it’s a Proposal = FFA</a:t>
            </a:r>
          </a:p>
        </p:txBody>
      </p:sp>
      <p:cxnSp>
        <p:nvCxnSpPr>
          <p:cNvPr id="39" name="Connector: Elbow 38">
            <a:extLst>
              <a:ext uri="{FF2B5EF4-FFF2-40B4-BE49-F238E27FC236}">
                <a16:creationId xmlns:a16="http://schemas.microsoft.com/office/drawing/2014/main" id="{3FF18B03-12D5-4511-82F5-02E0971EFC07}"/>
              </a:ext>
            </a:extLst>
          </p:cNvPr>
          <p:cNvCxnSpPr>
            <a:cxnSpLocks/>
            <a:stCxn id="38" idx="3"/>
          </p:cNvCxnSpPr>
          <p:nvPr/>
        </p:nvCxnSpPr>
        <p:spPr>
          <a:xfrm>
            <a:off x="11207000" y="2583332"/>
            <a:ext cx="210957" cy="1548504"/>
          </a:xfrm>
          <a:prstGeom prst="bentConnector2">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283890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sz="2400" dirty="0"/>
              <a:t>Concession </a:t>
            </a:r>
            <a:r>
              <a:rPr lang="en-US" dirty="0"/>
              <a:t>Request </a:t>
            </a:r>
            <a:r>
              <a:rPr lang="en-US" sz="2400" dirty="0"/>
              <a:t>Form</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189352" y="1705681"/>
            <a:ext cx="7665344" cy="4101353"/>
          </a:xfrm>
        </p:spPr>
        <p:txBody>
          <a:bodyPr/>
          <a:lstStyle/>
          <a:p>
            <a:pPr algn="ctr"/>
            <a:r>
              <a:rPr lang="en-US" sz="4800" dirty="0"/>
              <a:t>CONCESSION REQUEST FORM</a:t>
            </a:r>
          </a:p>
          <a:p>
            <a:pPr marL="685800" indent="-685800">
              <a:buFont typeface="Arial" panose="020B0604020202020204" pitchFamily="34" charset="0"/>
              <a:buChar char="•"/>
            </a:pPr>
            <a:r>
              <a:rPr lang="en-US" sz="4000" dirty="0"/>
              <a:t>Step 4: Full out details about the Bid/Proposal</a:t>
            </a:r>
          </a:p>
          <a:p>
            <a:r>
              <a:rPr lang="en-US" sz="4000" dirty="0"/>
              <a:t>	(Cont’d)</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6" name="Picture 5">
            <a:extLst>
              <a:ext uri="{FF2B5EF4-FFF2-40B4-BE49-F238E27FC236}">
                <a16:creationId xmlns:a16="http://schemas.microsoft.com/office/drawing/2014/main" id="{70997944-11F1-46ED-A35A-B6C53D86DF76}"/>
              </a:ext>
            </a:extLst>
          </p:cNvPr>
          <p:cNvPicPr>
            <a:picLocks noChangeAspect="1"/>
          </p:cNvPicPr>
          <p:nvPr/>
        </p:nvPicPr>
        <p:blipFill>
          <a:blip r:embed="rId3"/>
          <a:stretch>
            <a:fillRect/>
          </a:stretch>
        </p:blipFill>
        <p:spPr>
          <a:xfrm>
            <a:off x="4573148" y="3862150"/>
            <a:ext cx="7429500" cy="2905125"/>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4"/>
          <a:stretch>
            <a:fillRect/>
          </a:stretch>
        </p:blipFill>
        <p:spPr>
          <a:xfrm>
            <a:off x="189352" y="908477"/>
            <a:ext cx="1566037" cy="471899"/>
          </a:xfrm>
          <a:prstGeom prst="rect">
            <a:avLst/>
          </a:prstGeom>
        </p:spPr>
      </p:pic>
      <p:sp>
        <p:nvSpPr>
          <p:cNvPr id="27" name="TextBox 26">
            <a:extLst>
              <a:ext uri="{FF2B5EF4-FFF2-40B4-BE49-F238E27FC236}">
                <a16:creationId xmlns:a16="http://schemas.microsoft.com/office/drawing/2014/main" id="{DBE95CB2-1F6D-4453-BAD9-EC13F90DE322}"/>
              </a:ext>
            </a:extLst>
          </p:cNvPr>
          <p:cNvSpPr txBox="1"/>
          <p:nvPr/>
        </p:nvSpPr>
        <p:spPr>
          <a:xfrm>
            <a:off x="799605" y="5749468"/>
            <a:ext cx="3040083" cy="707886"/>
          </a:xfrm>
          <a:prstGeom prst="rect">
            <a:avLst/>
          </a:prstGeom>
          <a:noFill/>
        </p:spPr>
        <p:txBody>
          <a:bodyPr wrap="square" rtlCol="0">
            <a:spAutoFit/>
          </a:bodyPr>
          <a:lstStyle/>
          <a:p>
            <a:pPr algn="ctr"/>
            <a:r>
              <a:rPr lang="en-US" sz="4000" dirty="0">
                <a:solidFill>
                  <a:srgbClr val="C00000"/>
                </a:solidFill>
                <a:latin typeface="Interstate" panose="02000503080000020004" pitchFamily="2" charset="0"/>
              </a:rPr>
              <a:t>LEAVE BLANK</a:t>
            </a:r>
          </a:p>
        </p:txBody>
      </p:sp>
      <p:cxnSp>
        <p:nvCxnSpPr>
          <p:cNvPr id="28" name="Connector: Elbow 27">
            <a:extLst>
              <a:ext uri="{FF2B5EF4-FFF2-40B4-BE49-F238E27FC236}">
                <a16:creationId xmlns:a16="http://schemas.microsoft.com/office/drawing/2014/main" id="{8F0C673C-6ECF-4875-91DC-AD95425FD112}"/>
              </a:ext>
            </a:extLst>
          </p:cNvPr>
          <p:cNvCxnSpPr>
            <a:cxnSpLocks/>
            <a:stCxn id="13" idx="5"/>
          </p:cNvCxnSpPr>
          <p:nvPr/>
        </p:nvCxnSpPr>
        <p:spPr>
          <a:xfrm rot="5400000" flipH="1" flipV="1">
            <a:off x="5466436" y="4698134"/>
            <a:ext cx="126707" cy="3737728"/>
          </a:xfrm>
          <a:prstGeom prst="bentConnector4">
            <a:avLst>
              <a:gd name="adj1" fmla="val -105438"/>
              <a:gd name="adj2" fmla="val 5758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2246E728-DE95-4CCD-989E-70A82B7FD390}"/>
              </a:ext>
            </a:extLst>
          </p:cNvPr>
          <p:cNvCxnSpPr>
            <a:cxnSpLocks/>
            <a:stCxn id="13" idx="7"/>
          </p:cNvCxnSpPr>
          <p:nvPr/>
        </p:nvCxnSpPr>
        <p:spPr>
          <a:xfrm rot="16200000" flipH="1">
            <a:off x="7061812" y="2302293"/>
            <a:ext cx="521978" cy="7323750"/>
          </a:xfrm>
          <a:prstGeom prst="bentConnector4">
            <a:avLst>
              <a:gd name="adj1" fmla="val -569"/>
              <a:gd name="adj2" fmla="val 99919"/>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nector: Elbow 34">
            <a:extLst>
              <a:ext uri="{FF2B5EF4-FFF2-40B4-BE49-F238E27FC236}">
                <a16:creationId xmlns:a16="http://schemas.microsoft.com/office/drawing/2014/main" id="{8020F36A-E546-4C51-89D9-D8718A9E5793}"/>
              </a:ext>
            </a:extLst>
          </p:cNvPr>
          <p:cNvCxnSpPr>
            <a:cxnSpLocks/>
            <a:stCxn id="13" idx="7"/>
          </p:cNvCxnSpPr>
          <p:nvPr/>
        </p:nvCxnSpPr>
        <p:spPr>
          <a:xfrm rot="16200000" flipH="1">
            <a:off x="5264107" y="4099998"/>
            <a:ext cx="531366" cy="3737728"/>
          </a:xfrm>
          <a:prstGeom prst="bentConnector4">
            <a:avLst>
              <a:gd name="adj1" fmla="val -559"/>
              <a:gd name="adj2" fmla="val 100155"/>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688D46CA-323A-476E-B2FD-24DF779EFEC0}"/>
              </a:ext>
            </a:extLst>
          </p:cNvPr>
          <p:cNvSpPr/>
          <p:nvPr/>
        </p:nvSpPr>
        <p:spPr>
          <a:xfrm>
            <a:off x="358013" y="5511156"/>
            <a:ext cx="3869603" cy="13112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1526085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CAACF47-680C-4B60-9DBF-5391A98E2F8D}"/>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A014F041-0EAD-4B6E-8041-2233256460CD}"/>
              </a:ext>
            </a:extLst>
          </p:cNvPr>
          <p:cNvPicPr>
            <a:picLocks noChangeAspect="1"/>
          </p:cNvPicPr>
          <p:nvPr/>
        </p:nvPicPr>
        <p:blipFill>
          <a:blip r:embed="rId3"/>
          <a:stretch>
            <a:fillRect/>
          </a:stretch>
        </p:blipFill>
        <p:spPr>
          <a:xfrm>
            <a:off x="189352" y="908477"/>
            <a:ext cx="1566037" cy="471899"/>
          </a:xfrm>
          <a:prstGeom prst="rect">
            <a:avLst/>
          </a:prstGeom>
        </p:spPr>
      </p:pic>
      <p:sp>
        <p:nvSpPr>
          <p:cNvPr id="8" name="Content Placeholder 2">
            <a:extLst>
              <a:ext uri="{FF2B5EF4-FFF2-40B4-BE49-F238E27FC236}">
                <a16:creationId xmlns:a16="http://schemas.microsoft.com/office/drawing/2014/main" id="{3D1CE53C-F91D-4478-B5DD-49C2E0E30A9A}"/>
              </a:ext>
            </a:extLst>
          </p:cNvPr>
          <p:cNvSpPr txBox="1">
            <a:spLocks/>
          </p:cNvSpPr>
          <p:nvPr/>
        </p:nvSpPr>
        <p:spPr>
          <a:xfrm>
            <a:off x="972370" y="2485199"/>
            <a:ext cx="8287314"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u="sng" dirty="0"/>
              <a:t>CONCESSION REQUEST FORM</a:t>
            </a:r>
          </a:p>
          <a:p>
            <a:endParaRPr lang="en-US" b="1" u="sng" dirty="0"/>
          </a:p>
          <a:p>
            <a:r>
              <a:rPr lang="en-US" sz="3200" dirty="0"/>
              <a:t>Things you will need to submit:</a:t>
            </a:r>
          </a:p>
          <a:p>
            <a:pPr marL="457200" indent="-457200">
              <a:buFont typeface="Arial" panose="020B0604020202020204" pitchFamily="34" charset="0"/>
              <a:buChar char="•"/>
            </a:pPr>
            <a:r>
              <a:rPr lang="en-US" sz="2800" dirty="0"/>
              <a:t>Completed Concession Request Form</a:t>
            </a:r>
          </a:p>
          <a:p>
            <a:pPr marL="457200" indent="-457200">
              <a:buFont typeface="Arial" panose="020B0604020202020204" pitchFamily="34" charset="0"/>
              <a:buChar char="•"/>
            </a:pPr>
            <a:r>
              <a:rPr lang="en-US" sz="2800" dirty="0"/>
              <a:t>Matching/Complete QW File</a:t>
            </a:r>
          </a:p>
          <a:p>
            <a:pPr marL="457200" indent="-457200">
              <a:buFont typeface="Arial" panose="020B0604020202020204" pitchFamily="34" charset="0"/>
              <a:buChar char="•"/>
            </a:pPr>
            <a:r>
              <a:rPr lang="en-US" sz="2800" dirty="0"/>
              <a:t>Chassis Quote (if applicable) </a:t>
            </a:r>
          </a:p>
          <a:p>
            <a:pPr marL="457200" indent="-457200">
              <a:buFont typeface="Arial" panose="020B0604020202020204" pitchFamily="34" charset="0"/>
              <a:buChar char="•"/>
            </a:pPr>
            <a:r>
              <a:rPr lang="en-US" sz="2800" dirty="0"/>
              <a:t>Bid Specs (if applicable)</a:t>
            </a:r>
          </a:p>
          <a:p>
            <a:endParaRPr lang="en-US" sz="2800" dirty="0"/>
          </a:p>
        </p:txBody>
      </p:sp>
      <p:sp>
        <p:nvSpPr>
          <p:cNvPr id="11" name="Title 1">
            <a:extLst>
              <a:ext uri="{FF2B5EF4-FFF2-40B4-BE49-F238E27FC236}">
                <a16:creationId xmlns:a16="http://schemas.microsoft.com/office/drawing/2014/main" id="{E1DC9F34-391C-4866-8816-CA2B928E71AB}"/>
              </a:ext>
            </a:extLst>
          </p:cNvPr>
          <p:cNvSpPr txBox="1">
            <a:spLocks/>
          </p:cNvSpPr>
          <p:nvPr/>
        </p:nvSpPr>
        <p:spPr>
          <a:xfrm>
            <a:off x="2362200" y="213348"/>
            <a:ext cx="6105293" cy="8332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bg1"/>
                </a:solidFill>
                <a:latin typeface="Interstate" panose="02000503080000020004" pitchFamily="2" charset="0"/>
                <a:ea typeface="+mj-ea"/>
                <a:cs typeface="+mj-cs"/>
              </a:defRPr>
            </a:lvl1pPr>
          </a:lstStyle>
          <a:p>
            <a:r>
              <a:rPr lang="en-US" sz="3200" dirty="0"/>
              <a:t>Concession Request Form</a:t>
            </a:r>
          </a:p>
        </p:txBody>
      </p:sp>
      <p:pic>
        <p:nvPicPr>
          <p:cNvPr id="2050" name="Picture 2" descr="DeerFence.com: Fence For Deer Management – Deerfence">
            <a:extLst>
              <a:ext uri="{FF2B5EF4-FFF2-40B4-BE49-F238E27FC236}">
                <a16:creationId xmlns:a16="http://schemas.microsoft.com/office/drawing/2014/main" id="{6AB304A3-D737-42E0-BD78-85F997F1F5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9107" y="4445577"/>
            <a:ext cx="5021153" cy="2097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75141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sz="2400" dirty="0"/>
              <a:t>Concession </a:t>
            </a:r>
            <a:r>
              <a:rPr lang="en-US" dirty="0"/>
              <a:t>Request </a:t>
            </a:r>
            <a:r>
              <a:rPr lang="en-US" sz="2400" dirty="0"/>
              <a:t>Form</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sp>
        <p:nvSpPr>
          <p:cNvPr id="29" name="Content Placeholder 2">
            <a:extLst>
              <a:ext uri="{FF2B5EF4-FFF2-40B4-BE49-F238E27FC236}">
                <a16:creationId xmlns:a16="http://schemas.microsoft.com/office/drawing/2014/main" id="{0555D67A-E39E-4BB9-A9EA-6A43AA4F1D15}"/>
              </a:ext>
            </a:extLst>
          </p:cNvPr>
          <p:cNvSpPr txBox="1">
            <a:spLocks/>
          </p:cNvSpPr>
          <p:nvPr/>
        </p:nvSpPr>
        <p:spPr>
          <a:xfrm>
            <a:off x="189352" y="1705681"/>
            <a:ext cx="7738496" cy="410135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800" dirty="0"/>
              <a:t>CONCESSION REQUEST FORM</a:t>
            </a:r>
          </a:p>
          <a:p>
            <a:pPr marL="685800" indent="-685800">
              <a:buFont typeface="Arial" panose="020B0604020202020204" pitchFamily="34" charset="0"/>
              <a:buChar char="•"/>
            </a:pPr>
            <a:r>
              <a:rPr lang="en-US" sz="3200" dirty="0"/>
              <a:t>Email to YOUR Regional </a:t>
            </a:r>
          </a:p>
          <a:p>
            <a:r>
              <a:rPr lang="en-US" sz="3200" dirty="0"/>
              <a:t>		Sales Manager</a:t>
            </a:r>
            <a:endParaRPr lang="en-US" sz="2800" dirty="0"/>
          </a:p>
        </p:txBody>
      </p:sp>
      <p:pic>
        <p:nvPicPr>
          <p:cNvPr id="6" name="Picture 5">
            <a:extLst>
              <a:ext uri="{FF2B5EF4-FFF2-40B4-BE49-F238E27FC236}">
                <a16:creationId xmlns:a16="http://schemas.microsoft.com/office/drawing/2014/main" id="{98650EA3-DD7D-4418-B2C3-605BA1AADF45}"/>
              </a:ext>
            </a:extLst>
          </p:cNvPr>
          <p:cNvPicPr>
            <a:picLocks noChangeAspect="1"/>
          </p:cNvPicPr>
          <p:nvPr/>
        </p:nvPicPr>
        <p:blipFill>
          <a:blip r:embed="rId4"/>
          <a:stretch>
            <a:fillRect/>
          </a:stretch>
        </p:blipFill>
        <p:spPr>
          <a:xfrm>
            <a:off x="475012" y="3971971"/>
            <a:ext cx="6836253" cy="2196102"/>
          </a:xfrm>
          <a:prstGeom prst="rect">
            <a:avLst/>
          </a:prstGeom>
        </p:spPr>
      </p:pic>
      <p:sp>
        <p:nvSpPr>
          <p:cNvPr id="16" name="Oval 15">
            <a:extLst>
              <a:ext uri="{FF2B5EF4-FFF2-40B4-BE49-F238E27FC236}">
                <a16:creationId xmlns:a16="http://schemas.microsoft.com/office/drawing/2014/main" id="{BCA9F935-F8A2-4628-8B23-0632B029BDC6}"/>
              </a:ext>
            </a:extLst>
          </p:cNvPr>
          <p:cNvSpPr/>
          <p:nvPr/>
        </p:nvSpPr>
        <p:spPr>
          <a:xfrm>
            <a:off x="475012" y="5014952"/>
            <a:ext cx="3665313" cy="27473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a:extLst>
              <a:ext uri="{FF2B5EF4-FFF2-40B4-BE49-F238E27FC236}">
                <a16:creationId xmlns:a16="http://schemas.microsoft.com/office/drawing/2014/main" id="{C69D68FE-8CB5-409E-9642-C9B6678E22BC}"/>
              </a:ext>
            </a:extLst>
          </p:cNvPr>
          <p:cNvSpPr/>
          <p:nvPr/>
        </p:nvSpPr>
        <p:spPr>
          <a:xfrm>
            <a:off x="475012" y="5260166"/>
            <a:ext cx="4773881" cy="27473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a:extLst>
              <a:ext uri="{FF2B5EF4-FFF2-40B4-BE49-F238E27FC236}">
                <a16:creationId xmlns:a16="http://schemas.microsoft.com/office/drawing/2014/main" id="{678A9FAC-DFA7-42B9-8F0D-EF4DFF95949D}"/>
              </a:ext>
            </a:extLst>
          </p:cNvPr>
          <p:cNvSpPr/>
          <p:nvPr/>
        </p:nvSpPr>
        <p:spPr>
          <a:xfrm>
            <a:off x="475662" y="4740219"/>
            <a:ext cx="3665313" cy="27473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2B0C4CB-2888-488A-A3B2-79D789D12C66}"/>
              </a:ext>
            </a:extLst>
          </p:cNvPr>
          <p:cNvPicPr>
            <a:picLocks noChangeAspect="1"/>
          </p:cNvPicPr>
          <p:nvPr/>
        </p:nvPicPr>
        <p:blipFill>
          <a:blip r:embed="rId5"/>
          <a:stretch>
            <a:fillRect/>
          </a:stretch>
        </p:blipFill>
        <p:spPr>
          <a:xfrm>
            <a:off x="5848350" y="2490315"/>
            <a:ext cx="6343650" cy="3705225"/>
          </a:xfrm>
          <a:prstGeom prst="rect">
            <a:avLst/>
          </a:prstGeom>
        </p:spPr>
      </p:pic>
      <p:cxnSp>
        <p:nvCxnSpPr>
          <p:cNvPr id="21" name="Connector: Elbow 20">
            <a:extLst>
              <a:ext uri="{FF2B5EF4-FFF2-40B4-BE49-F238E27FC236}">
                <a16:creationId xmlns:a16="http://schemas.microsoft.com/office/drawing/2014/main" id="{025E3668-D945-4A9F-B75E-584A8047DBC3}"/>
              </a:ext>
            </a:extLst>
          </p:cNvPr>
          <p:cNvCxnSpPr>
            <a:cxnSpLocks/>
            <a:stCxn id="30" idx="6"/>
          </p:cNvCxnSpPr>
          <p:nvPr/>
        </p:nvCxnSpPr>
        <p:spPr>
          <a:xfrm flipV="1">
            <a:off x="5248893" y="5289685"/>
            <a:ext cx="847107" cy="107847"/>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3E3033CF-0AD6-4A2C-9423-2466BFF4090D}"/>
              </a:ext>
            </a:extLst>
          </p:cNvPr>
          <p:cNvCxnSpPr>
            <a:cxnSpLocks/>
            <a:stCxn id="31" idx="6"/>
          </p:cNvCxnSpPr>
          <p:nvPr/>
        </p:nvCxnSpPr>
        <p:spPr>
          <a:xfrm flipV="1">
            <a:off x="4140975" y="4468083"/>
            <a:ext cx="1955025" cy="409503"/>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49C52745-C663-4058-B8C9-AF35C1D302F6}"/>
              </a:ext>
            </a:extLst>
          </p:cNvPr>
          <p:cNvCxnSpPr>
            <a:cxnSpLocks/>
            <a:stCxn id="16" idx="6"/>
          </p:cNvCxnSpPr>
          <p:nvPr/>
        </p:nvCxnSpPr>
        <p:spPr>
          <a:xfrm flipV="1">
            <a:off x="4140325" y="4906079"/>
            <a:ext cx="1955675" cy="246240"/>
          </a:xfrm>
          <a:prstGeom prst="bentConnector3">
            <a:avLst>
              <a:gd name="adj1" fmla="val 59819"/>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033353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4C65F-9316-433D-B8F0-0886C687E4B7}"/>
              </a:ext>
            </a:extLst>
          </p:cNvPr>
          <p:cNvSpPr>
            <a:spLocks noGrp="1"/>
          </p:cNvSpPr>
          <p:nvPr>
            <p:ph type="title"/>
          </p:nvPr>
        </p:nvSpPr>
        <p:spPr/>
        <p:txBody>
          <a:bodyPr/>
          <a:lstStyle/>
          <a:p>
            <a:r>
              <a:rPr lang="en-US" sz="2400" dirty="0"/>
              <a:t>Concession </a:t>
            </a:r>
            <a:r>
              <a:rPr lang="en-US" dirty="0"/>
              <a:t>Request </a:t>
            </a:r>
            <a:r>
              <a:rPr lang="en-US" sz="2400" dirty="0"/>
              <a:t>Form</a:t>
            </a:r>
          </a:p>
        </p:txBody>
      </p:sp>
      <p:pic>
        <p:nvPicPr>
          <p:cNvPr id="6" name="Picture 5">
            <a:extLst>
              <a:ext uri="{FF2B5EF4-FFF2-40B4-BE49-F238E27FC236}">
                <a16:creationId xmlns:a16="http://schemas.microsoft.com/office/drawing/2014/main" id="{9CAACF47-680C-4B60-9DBF-5391A98E2F8D}"/>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A014F041-0EAD-4B6E-8041-2233256460CD}"/>
              </a:ext>
            </a:extLst>
          </p:cNvPr>
          <p:cNvPicPr>
            <a:picLocks noChangeAspect="1"/>
          </p:cNvPicPr>
          <p:nvPr/>
        </p:nvPicPr>
        <p:blipFill>
          <a:blip r:embed="rId3"/>
          <a:stretch>
            <a:fillRect/>
          </a:stretch>
        </p:blipFill>
        <p:spPr>
          <a:xfrm>
            <a:off x="189352" y="908477"/>
            <a:ext cx="1566037" cy="471899"/>
          </a:xfrm>
          <a:prstGeom prst="rect">
            <a:avLst/>
          </a:prstGeom>
        </p:spPr>
      </p:pic>
      <p:sp>
        <p:nvSpPr>
          <p:cNvPr id="8" name="Content Placeholder 2">
            <a:extLst>
              <a:ext uri="{FF2B5EF4-FFF2-40B4-BE49-F238E27FC236}">
                <a16:creationId xmlns:a16="http://schemas.microsoft.com/office/drawing/2014/main" id="{3D1CE53C-F91D-4478-B5DD-49C2E0E30A9A}"/>
              </a:ext>
            </a:extLst>
          </p:cNvPr>
          <p:cNvSpPr txBox="1">
            <a:spLocks/>
          </p:cNvSpPr>
          <p:nvPr/>
        </p:nvSpPr>
        <p:spPr>
          <a:xfrm>
            <a:off x="795035" y="1967027"/>
            <a:ext cx="6465301" cy="435133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000" b="1" u="sng" dirty="0"/>
              <a:t>CONCESSION REQUEST FORM</a:t>
            </a:r>
          </a:p>
          <a:p>
            <a:endParaRPr lang="en-US" sz="2800" b="1" u="sng" dirty="0"/>
          </a:p>
          <a:p>
            <a:r>
              <a:rPr lang="en-US" sz="2800" dirty="0"/>
              <a:t>Standard turnaround time on a Concession Request Form is 10 BUSINESS DAYS</a:t>
            </a:r>
          </a:p>
          <a:p>
            <a:endParaRPr lang="en-US" sz="2800" dirty="0"/>
          </a:p>
          <a:p>
            <a:r>
              <a:rPr lang="en-US" sz="2800" dirty="0"/>
              <a:t>I.e. – Dec. 21, 2022 = January 6, 2023</a:t>
            </a:r>
          </a:p>
          <a:p>
            <a:endParaRPr lang="en-US" b="1" u="sng" dirty="0"/>
          </a:p>
        </p:txBody>
      </p:sp>
      <p:pic>
        <p:nvPicPr>
          <p:cNvPr id="10" name="Picture 2" descr="Board Approves Modified Calendar for 2022-2023 - Florence County School  District Three">
            <a:extLst>
              <a:ext uri="{FF2B5EF4-FFF2-40B4-BE49-F238E27FC236}">
                <a16:creationId xmlns:a16="http://schemas.microsoft.com/office/drawing/2014/main" id="{B3009EF8-4F7B-4183-93B3-E1851F6E9C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0336" y="1571485"/>
            <a:ext cx="4425974" cy="4964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249523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F16B699-9795-49E0-B85E-B6D96C303E88}"/>
              </a:ext>
            </a:extLst>
          </p:cNvPr>
          <p:cNvSpPr txBox="1">
            <a:spLocks/>
          </p:cNvSpPr>
          <p:nvPr/>
        </p:nvSpPr>
        <p:spPr>
          <a:xfrm>
            <a:off x="2031538" y="146712"/>
            <a:ext cx="5120114" cy="914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solidFill>
                <a:latin typeface="Interstate" panose="02000503080000020004" pitchFamily="2" charset="0"/>
                <a:ea typeface="+mj-ea"/>
                <a:cs typeface="+mj-cs"/>
              </a:defRPr>
            </a:lvl1pPr>
          </a:lstStyle>
          <a:p>
            <a:r>
              <a:rPr lang="en-US" sz="3200" dirty="0"/>
              <a:t>Concession Request Form</a:t>
            </a:r>
          </a:p>
        </p:txBody>
      </p:sp>
      <p:pic>
        <p:nvPicPr>
          <p:cNvPr id="4" name="Picture 3">
            <a:extLst>
              <a:ext uri="{FF2B5EF4-FFF2-40B4-BE49-F238E27FC236}">
                <a16:creationId xmlns:a16="http://schemas.microsoft.com/office/drawing/2014/main" id="{399F6B74-AD80-4D78-9670-5FA68139CC72}"/>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0F7F67E0-F9E1-438C-B48C-1A50A4CF635C}"/>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1026" name="Picture 2" descr="3 Important Questions to Ask Early In The B2B Sales Process">
            <a:extLst>
              <a:ext uri="{FF2B5EF4-FFF2-40B4-BE49-F238E27FC236}">
                <a16:creationId xmlns:a16="http://schemas.microsoft.com/office/drawing/2014/main" id="{96979B87-C142-447B-A36E-629C74A0A9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1318" y="1474678"/>
            <a:ext cx="6926387" cy="5236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081823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sz="2400" dirty="0"/>
              <a:t>Order Entry</a:t>
            </a:r>
            <a:endParaRPr lang="en-US" dirty="0"/>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570451" y="3201972"/>
            <a:ext cx="5108896" cy="2200537"/>
          </a:xfrm>
        </p:spPr>
        <p:txBody>
          <a:bodyPr/>
          <a:lstStyle/>
          <a:p>
            <a:pPr algn="ctr"/>
            <a:r>
              <a:rPr lang="en-US" sz="4800" dirty="0"/>
              <a:t>ORDER ENTRY</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1026" name="Picture 2" descr="7 Key Benefits Of Order Management Software | Vardells">
            <a:extLst>
              <a:ext uri="{FF2B5EF4-FFF2-40B4-BE49-F238E27FC236}">
                <a16:creationId xmlns:a16="http://schemas.microsoft.com/office/drawing/2014/main" id="{2D9110FF-C098-4F07-9C9D-7EC393F858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4597" y="2152387"/>
            <a:ext cx="3360991" cy="328696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674546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Order Entry</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189352" y="1705681"/>
            <a:ext cx="5198298" cy="4101353"/>
          </a:xfrm>
        </p:spPr>
        <p:txBody>
          <a:bodyPr/>
          <a:lstStyle/>
          <a:p>
            <a:pPr algn="ctr"/>
            <a:r>
              <a:rPr lang="en-US" sz="4800" dirty="0"/>
              <a:t>Order Entry</a:t>
            </a:r>
          </a:p>
          <a:p>
            <a:r>
              <a:rPr lang="en-US" sz="4000" dirty="0"/>
              <a:t>Step 1: Fill Out Order Entry Form</a:t>
            </a:r>
          </a:p>
          <a:p>
            <a:pPr marL="571500" indent="-571500">
              <a:buFont typeface="Arial" panose="020B0604020202020204" pitchFamily="34" charset="0"/>
              <a:buChar char="•"/>
            </a:pPr>
            <a:r>
              <a:rPr lang="en-US" sz="2800" dirty="0"/>
              <a:t>Leave to top section BLANK</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8" name="Picture 7">
            <a:extLst>
              <a:ext uri="{FF2B5EF4-FFF2-40B4-BE49-F238E27FC236}">
                <a16:creationId xmlns:a16="http://schemas.microsoft.com/office/drawing/2014/main" id="{15F4F5EE-4AB0-417C-A9A8-32356789420C}"/>
              </a:ext>
            </a:extLst>
          </p:cNvPr>
          <p:cNvPicPr>
            <a:picLocks noChangeAspect="1"/>
          </p:cNvPicPr>
          <p:nvPr/>
        </p:nvPicPr>
        <p:blipFill>
          <a:blip r:embed="rId4"/>
          <a:stretch>
            <a:fillRect/>
          </a:stretch>
        </p:blipFill>
        <p:spPr>
          <a:xfrm>
            <a:off x="5106548" y="2529840"/>
            <a:ext cx="6896100" cy="2819400"/>
          </a:xfrm>
          <a:prstGeom prst="rect">
            <a:avLst/>
          </a:prstGeom>
        </p:spPr>
      </p:pic>
      <p:sp>
        <p:nvSpPr>
          <p:cNvPr id="10" name="Oval 9">
            <a:extLst>
              <a:ext uri="{FF2B5EF4-FFF2-40B4-BE49-F238E27FC236}">
                <a16:creationId xmlns:a16="http://schemas.microsoft.com/office/drawing/2014/main" id="{B1D20AC5-2CBF-4809-8445-30512DBDE733}"/>
              </a:ext>
            </a:extLst>
          </p:cNvPr>
          <p:cNvSpPr/>
          <p:nvPr/>
        </p:nvSpPr>
        <p:spPr>
          <a:xfrm>
            <a:off x="5545777" y="4191990"/>
            <a:ext cx="1959428" cy="4750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2551663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Order Entry</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189352" y="1705681"/>
            <a:ext cx="5198298" cy="4101353"/>
          </a:xfrm>
        </p:spPr>
        <p:txBody>
          <a:bodyPr/>
          <a:lstStyle/>
          <a:p>
            <a:pPr algn="ctr"/>
            <a:r>
              <a:rPr lang="en-US" sz="4800" dirty="0"/>
              <a:t>Order Entry</a:t>
            </a:r>
          </a:p>
          <a:p>
            <a:r>
              <a:rPr lang="en-US" sz="4000" dirty="0"/>
              <a:t>Step 1: Fill Out Order Entry Form</a:t>
            </a:r>
          </a:p>
          <a:p>
            <a:pPr marL="571500" indent="-571500">
              <a:buFont typeface="Arial" panose="020B0604020202020204" pitchFamily="34" charset="0"/>
              <a:buChar char="•"/>
            </a:pPr>
            <a:r>
              <a:rPr lang="en-US" sz="2800" dirty="0"/>
              <a:t>Fill Out Dealership Information</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sp>
        <p:nvSpPr>
          <p:cNvPr id="32" name="TextBox 31">
            <a:extLst>
              <a:ext uri="{FF2B5EF4-FFF2-40B4-BE49-F238E27FC236}">
                <a16:creationId xmlns:a16="http://schemas.microsoft.com/office/drawing/2014/main" id="{315EAAF9-05D3-480B-8D29-6605CAAEC609}"/>
              </a:ext>
            </a:extLst>
          </p:cNvPr>
          <p:cNvSpPr txBox="1"/>
          <p:nvPr/>
        </p:nvSpPr>
        <p:spPr>
          <a:xfrm>
            <a:off x="9007434" y="4619117"/>
            <a:ext cx="2172254" cy="369332"/>
          </a:xfrm>
          <a:prstGeom prst="rect">
            <a:avLst/>
          </a:prstGeom>
          <a:noFill/>
        </p:spPr>
        <p:txBody>
          <a:bodyPr wrap="square" rtlCol="0">
            <a:spAutoFit/>
          </a:bodyPr>
          <a:lstStyle/>
          <a:p>
            <a:r>
              <a:rPr lang="en-US" b="1" dirty="0">
                <a:solidFill>
                  <a:srgbClr val="FF0000"/>
                </a:solidFill>
              </a:rPr>
              <a:t>Date of Submission</a:t>
            </a:r>
          </a:p>
        </p:txBody>
      </p:sp>
      <p:sp>
        <p:nvSpPr>
          <p:cNvPr id="33" name="TextBox 32">
            <a:extLst>
              <a:ext uri="{FF2B5EF4-FFF2-40B4-BE49-F238E27FC236}">
                <a16:creationId xmlns:a16="http://schemas.microsoft.com/office/drawing/2014/main" id="{117EA4F9-52B3-43A1-B2E8-DFC975945FEB}"/>
              </a:ext>
            </a:extLst>
          </p:cNvPr>
          <p:cNvSpPr txBox="1"/>
          <p:nvPr/>
        </p:nvSpPr>
        <p:spPr>
          <a:xfrm>
            <a:off x="6210610" y="5243696"/>
            <a:ext cx="3212632" cy="369332"/>
          </a:xfrm>
          <a:prstGeom prst="rect">
            <a:avLst/>
          </a:prstGeom>
          <a:noFill/>
        </p:spPr>
        <p:txBody>
          <a:bodyPr wrap="square" rtlCol="0">
            <a:spAutoFit/>
          </a:bodyPr>
          <a:lstStyle/>
          <a:p>
            <a:r>
              <a:rPr lang="en-US" b="1" dirty="0">
                <a:solidFill>
                  <a:srgbClr val="FF0000"/>
                </a:solidFill>
              </a:rPr>
              <a:t>YOUR Regional Sales Manager</a:t>
            </a:r>
          </a:p>
        </p:txBody>
      </p:sp>
      <p:sp>
        <p:nvSpPr>
          <p:cNvPr id="34" name="TextBox 33">
            <a:extLst>
              <a:ext uri="{FF2B5EF4-FFF2-40B4-BE49-F238E27FC236}">
                <a16:creationId xmlns:a16="http://schemas.microsoft.com/office/drawing/2014/main" id="{69A7EEDD-80B1-4ACF-A824-6E3AD288FA3F}"/>
              </a:ext>
            </a:extLst>
          </p:cNvPr>
          <p:cNvSpPr txBox="1"/>
          <p:nvPr/>
        </p:nvSpPr>
        <p:spPr>
          <a:xfrm>
            <a:off x="6342484" y="5622368"/>
            <a:ext cx="3212632" cy="369332"/>
          </a:xfrm>
          <a:prstGeom prst="rect">
            <a:avLst/>
          </a:prstGeom>
          <a:noFill/>
        </p:spPr>
        <p:txBody>
          <a:bodyPr wrap="square" rtlCol="0">
            <a:spAutoFit/>
          </a:bodyPr>
          <a:lstStyle/>
          <a:p>
            <a:r>
              <a:rPr lang="en-US" b="1" dirty="0">
                <a:solidFill>
                  <a:srgbClr val="FF0000"/>
                </a:solidFill>
              </a:rPr>
              <a:t>Eric Adams OR Stevie Stiles</a:t>
            </a:r>
          </a:p>
        </p:txBody>
      </p:sp>
      <p:pic>
        <p:nvPicPr>
          <p:cNvPr id="9" name="Picture 8">
            <a:extLst>
              <a:ext uri="{FF2B5EF4-FFF2-40B4-BE49-F238E27FC236}">
                <a16:creationId xmlns:a16="http://schemas.microsoft.com/office/drawing/2014/main" id="{B554C9EB-6BD8-445D-A7B1-C5277EF5E0CB}"/>
              </a:ext>
            </a:extLst>
          </p:cNvPr>
          <p:cNvPicPr>
            <a:picLocks noChangeAspect="1"/>
          </p:cNvPicPr>
          <p:nvPr/>
        </p:nvPicPr>
        <p:blipFill>
          <a:blip r:embed="rId4"/>
          <a:stretch>
            <a:fillRect/>
          </a:stretch>
        </p:blipFill>
        <p:spPr>
          <a:xfrm>
            <a:off x="5047488" y="2254743"/>
            <a:ext cx="6885432" cy="127433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7" name="Picture 16">
            <a:extLst>
              <a:ext uri="{FF2B5EF4-FFF2-40B4-BE49-F238E27FC236}">
                <a16:creationId xmlns:a16="http://schemas.microsoft.com/office/drawing/2014/main" id="{01AFF1BB-DFC0-45E2-AECF-1E5DB4168874}"/>
              </a:ext>
            </a:extLst>
          </p:cNvPr>
          <p:cNvPicPr>
            <a:picLocks noChangeAspect="1"/>
          </p:cNvPicPr>
          <p:nvPr/>
        </p:nvPicPr>
        <p:blipFill>
          <a:blip r:embed="rId5"/>
          <a:stretch>
            <a:fillRect/>
          </a:stretch>
        </p:blipFill>
        <p:spPr>
          <a:xfrm>
            <a:off x="816864" y="4485287"/>
            <a:ext cx="11220412" cy="1805785"/>
          </a:xfrm>
          <a:prstGeom prst="rect">
            <a:avLst/>
          </a:prstGeom>
        </p:spPr>
      </p:pic>
      <p:cxnSp>
        <p:nvCxnSpPr>
          <p:cNvPr id="13" name="Connector: Elbow 12">
            <a:extLst>
              <a:ext uri="{FF2B5EF4-FFF2-40B4-BE49-F238E27FC236}">
                <a16:creationId xmlns:a16="http://schemas.microsoft.com/office/drawing/2014/main" id="{61ED2B12-1EB3-4201-A785-BF6A633412BA}"/>
              </a:ext>
            </a:extLst>
          </p:cNvPr>
          <p:cNvCxnSpPr>
            <a:cxnSpLocks/>
          </p:cNvCxnSpPr>
          <p:nvPr/>
        </p:nvCxnSpPr>
        <p:spPr>
          <a:xfrm rot="10800000" flipV="1">
            <a:off x="6015162" y="2486546"/>
            <a:ext cx="2580198" cy="2317235"/>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or: Elbow 27">
            <a:extLst>
              <a:ext uri="{FF2B5EF4-FFF2-40B4-BE49-F238E27FC236}">
                <a16:creationId xmlns:a16="http://schemas.microsoft.com/office/drawing/2014/main" id="{BD180A07-160D-4FAD-B4EC-F2A62E21A1F5}"/>
              </a:ext>
            </a:extLst>
          </p:cNvPr>
          <p:cNvCxnSpPr>
            <a:cxnSpLocks/>
          </p:cNvCxnSpPr>
          <p:nvPr/>
        </p:nvCxnSpPr>
        <p:spPr>
          <a:xfrm rot="5400000">
            <a:off x="7332291" y="3795959"/>
            <a:ext cx="2388981" cy="137161"/>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067004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7E56-A731-4DC7-9065-E96F68B76F26}"/>
              </a:ext>
            </a:extLst>
          </p:cNvPr>
          <p:cNvSpPr>
            <a:spLocks noGrp="1"/>
          </p:cNvSpPr>
          <p:nvPr>
            <p:ph type="title"/>
          </p:nvPr>
        </p:nvSpPr>
        <p:spPr/>
        <p:txBody>
          <a:bodyPr/>
          <a:lstStyle/>
          <a:p>
            <a:r>
              <a:rPr lang="en-US" dirty="0"/>
              <a:t>Order Entry</a:t>
            </a:r>
          </a:p>
        </p:txBody>
      </p:sp>
      <p:sp>
        <p:nvSpPr>
          <p:cNvPr id="3" name="Content Placeholder 2">
            <a:extLst>
              <a:ext uri="{FF2B5EF4-FFF2-40B4-BE49-F238E27FC236}">
                <a16:creationId xmlns:a16="http://schemas.microsoft.com/office/drawing/2014/main" id="{24369AF0-E71B-4B71-8D2E-826E19480CD4}"/>
              </a:ext>
            </a:extLst>
          </p:cNvPr>
          <p:cNvSpPr>
            <a:spLocks noGrp="1"/>
          </p:cNvSpPr>
          <p:nvPr>
            <p:ph idx="1"/>
          </p:nvPr>
        </p:nvSpPr>
        <p:spPr>
          <a:xfrm>
            <a:off x="189352" y="1705681"/>
            <a:ext cx="5198298" cy="4101353"/>
          </a:xfrm>
        </p:spPr>
        <p:txBody>
          <a:bodyPr/>
          <a:lstStyle/>
          <a:p>
            <a:pPr algn="ctr"/>
            <a:r>
              <a:rPr lang="en-US" sz="4800" dirty="0"/>
              <a:t>Order Entry</a:t>
            </a:r>
          </a:p>
          <a:p>
            <a:r>
              <a:rPr lang="en-US" sz="4000" dirty="0"/>
              <a:t>Step 1: Fill Out Order Entry Form</a:t>
            </a:r>
          </a:p>
          <a:p>
            <a:pPr marL="571500" indent="-571500">
              <a:buFont typeface="Arial" panose="020B0604020202020204" pitchFamily="34" charset="0"/>
              <a:buChar char="•"/>
            </a:pPr>
            <a:r>
              <a:rPr lang="en-US" sz="2800" dirty="0"/>
              <a:t>Fill Out Purchaser Information</a:t>
            </a:r>
          </a:p>
        </p:txBody>
      </p:sp>
      <p:pic>
        <p:nvPicPr>
          <p:cNvPr id="5" name="Picture 4">
            <a:extLst>
              <a:ext uri="{FF2B5EF4-FFF2-40B4-BE49-F238E27FC236}">
                <a16:creationId xmlns:a16="http://schemas.microsoft.com/office/drawing/2014/main" id="{E3CF88DD-4B77-4589-82E1-55B4418294F7}"/>
              </a:ext>
            </a:extLst>
          </p:cNvPr>
          <p:cNvPicPr>
            <a:picLocks noChangeAspect="1"/>
          </p:cNvPicPr>
          <p:nvPr/>
        </p:nvPicPr>
        <p:blipFill rotWithShape="1">
          <a:blip r:embed="rId2"/>
          <a:srcRect r="7691"/>
          <a:stretch/>
        </p:blipFill>
        <p:spPr>
          <a:xfrm>
            <a:off x="358013" y="936013"/>
            <a:ext cx="1329385" cy="400050"/>
          </a:xfrm>
          <a:prstGeom prst="rect">
            <a:avLst/>
          </a:prstGeom>
        </p:spPr>
      </p:pic>
      <p:pic>
        <p:nvPicPr>
          <p:cNvPr id="7" name="Picture 6" descr="Text&#10;&#10;Description automatically generated">
            <a:extLst>
              <a:ext uri="{FF2B5EF4-FFF2-40B4-BE49-F238E27FC236}">
                <a16:creationId xmlns:a16="http://schemas.microsoft.com/office/drawing/2014/main" id="{F27567E7-1FC1-4A09-9E0A-C52274FE78FE}"/>
              </a:ext>
            </a:extLst>
          </p:cNvPr>
          <p:cNvPicPr>
            <a:picLocks noChangeAspect="1"/>
          </p:cNvPicPr>
          <p:nvPr/>
        </p:nvPicPr>
        <p:blipFill>
          <a:blip r:embed="rId3"/>
          <a:stretch>
            <a:fillRect/>
          </a:stretch>
        </p:blipFill>
        <p:spPr>
          <a:xfrm>
            <a:off x="189352" y="908477"/>
            <a:ext cx="1566037" cy="471899"/>
          </a:xfrm>
          <a:prstGeom prst="rect">
            <a:avLst/>
          </a:prstGeom>
        </p:spPr>
      </p:pic>
      <p:pic>
        <p:nvPicPr>
          <p:cNvPr id="15" name="Picture 14">
            <a:extLst>
              <a:ext uri="{FF2B5EF4-FFF2-40B4-BE49-F238E27FC236}">
                <a16:creationId xmlns:a16="http://schemas.microsoft.com/office/drawing/2014/main" id="{DD9E17BD-5319-499C-8382-14895B301042}"/>
              </a:ext>
            </a:extLst>
          </p:cNvPr>
          <p:cNvPicPr>
            <a:picLocks noChangeAspect="1"/>
          </p:cNvPicPr>
          <p:nvPr/>
        </p:nvPicPr>
        <p:blipFill>
          <a:blip r:embed="rId4"/>
          <a:stretch>
            <a:fillRect/>
          </a:stretch>
        </p:blipFill>
        <p:spPr>
          <a:xfrm>
            <a:off x="1706569" y="4449668"/>
            <a:ext cx="8778861" cy="2266842"/>
          </a:xfrm>
          <a:prstGeom prst="rect">
            <a:avLst/>
          </a:prstGeom>
        </p:spPr>
      </p:pic>
      <p:sp>
        <p:nvSpPr>
          <p:cNvPr id="25" name="Oval 24">
            <a:extLst>
              <a:ext uri="{FF2B5EF4-FFF2-40B4-BE49-F238E27FC236}">
                <a16:creationId xmlns:a16="http://schemas.microsoft.com/office/drawing/2014/main" id="{8F5DD1C3-2F63-4B48-9DBE-5A22F46174FC}"/>
              </a:ext>
            </a:extLst>
          </p:cNvPr>
          <p:cNvSpPr/>
          <p:nvPr/>
        </p:nvSpPr>
        <p:spPr>
          <a:xfrm>
            <a:off x="358013" y="4398789"/>
            <a:ext cx="11731068" cy="245921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7" name="Straight Arrow Connector 26">
            <a:extLst>
              <a:ext uri="{FF2B5EF4-FFF2-40B4-BE49-F238E27FC236}">
                <a16:creationId xmlns:a16="http://schemas.microsoft.com/office/drawing/2014/main" id="{92DFA991-DBB5-4DB1-AE9B-2BC6B27F22B2}"/>
              </a:ext>
            </a:extLst>
          </p:cNvPr>
          <p:cNvCxnSpPr>
            <a:cxnSpLocks/>
            <a:stCxn id="24" idx="3"/>
            <a:endCxn id="25" idx="0"/>
          </p:cNvCxnSpPr>
          <p:nvPr/>
        </p:nvCxnSpPr>
        <p:spPr>
          <a:xfrm>
            <a:off x="5164898" y="3055205"/>
            <a:ext cx="1058649" cy="134358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4BC23843-6783-4630-BA1E-F61EDF798ADA}"/>
              </a:ext>
            </a:extLst>
          </p:cNvPr>
          <p:cNvPicPr>
            <a:picLocks noChangeAspect="1"/>
          </p:cNvPicPr>
          <p:nvPr/>
        </p:nvPicPr>
        <p:blipFill>
          <a:blip r:embed="rId5"/>
          <a:stretch>
            <a:fillRect/>
          </a:stretch>
        </p:blipFill>
        <p:spPr>
          <a:xfrm>
            <a:off x="4917137" y="1870905"/>
            <a:ext cx="7171944" cy="13273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4" name="Oval 23">
            <a:extLst>
              <a:ext uri="{FF2B5EF4-FFF2-40B4-BE49-F238E27FC236}">
                <a16:creationId xmlns:a16="http://schemas.microsoft.com/office/drawing/2014/main" id="{E7FE5047-23A0-4832-B729-9AB8DAF73A87}"/>
              </a:ext>
            </a:extLst>
          </p:cNvPr>
          <p:cNvSpPr/>
          <p:nvPr/>
        </p:nvSpPr>
        <p:spPr>
          <a:xfrm>
            <a:off x="4602995" y="1798313"/>
            <a:ext cx="3836917" cy="147254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1395655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9BDFE-437B-4CAF-B60D-094F5EAFD44B}"/>
              </a:ext>
            </a:extLst>
          </p:cNvPr>
          <p:cNvSpPr>
            <a:spLocks noGrp="1"/>
          </p:cNvSpPr>
          <p:nvPr>
            <p:ph type="title"/>
          </p:nvPr>
        </p:nvSpPr>
        <p:spPr/>
        <p:txBody>
          <a:bodyPr/>
          <a:lstStyle/>
          <a:p>
            <a:r>
              <a:rPr lang="en-US" dirty="0"/>
              <a:t>Order Entry</a:t>
            </a:r>
          </a:p>
        </p:txBody>
      </p:sp>
      <p:sp>
        <p:nvSpPr>
          <p:cNvPr id="7" name="Content Placeholder 2">
            <a:extLst>
              <a:ext uri="{FF2B5EF4-FFF2-40B4-BE49-F238E27FC236}">
                <a16:creationId xmlns:a16="http://schemas.microsoft.com/office/drawing/2014/main" id="{9CB5A04C-2746-4F69-80E4-32AEE8B01500}"/>
              </a:ext>
            </a:extLst>
          </p:cNvPr>
          <p:cNvSpPr>
            <a:spLocks noGrp="1"/>
          </p:cNvSpPr>
          <p:nvPr>
            <p:ph idx="1"/>
          </p:nvPr>
        </p:nvSpPr>
        <p:spPr>
          <a:xfrm>
            <a:off x="189352" y="1705681"/>
            <a:ext cx="5198298" cy="4101353"/>
          </a:xfrm>
        </p:spPr>
        <p:txBody>
          <a:bodyPr/>
          <a:lstStyle/>
          <a:p>
            <a:pPr algn="ctr"/>
            <a:r>
              <a:rPr lang="en-US" sz="4800" dirty="0"/>
              <a:t>Order Entry</a:t>
            </a:r>
          </a:p>
          <a:p>
            <a:r>
              <a:rPr lang="en-US" sz="4000" dirty="0"/>
              <a:t>Step 1: Fill Out Order Entry Form</a:t>
            </a:r>
          </a:p>
          <a:p>
            <a:pPr marL="571500" indent="-571500">
              <a:buFont typeface="Arial" panose="020B0604020202020204" pitchFamily="34" charset="0"/>
              <a:buChar char="•"/>
            </a:pPr>
            <a:r>
              <a:rPr lang="en-US" sz="2800" dirty="0"/>
              <a:t>Fill Out Purchaser Information Cont’d</a:t>
            </a:r>
          </a:p>
        </p:txBody>
      </p:sp>
      <p:pic>
        <p:nvPicPr>
          <p:cNvPr id="9" name="Picture 8">
            <a:extLst>
              <a:ext uri="{FF2B5EF4-FFF2-40B4-BE49-F238E27FC236}">
                <a16:creationId xmlns:a16="http://schemas.microsoft.com/office/drawing/2014/main" id="{76F7573A-7F95-4013-A63C-789524E3B454}"/>
              </a:ext>
            </a:extLst>
          </p:cNvPr>
          <p:cNvPicPr>
            <a:picLocks noChangeAspect="1"/>
          </p:cNvPicPr>
          <p:nvPr/>
        </p:nvPicPr>
        <p:blipFill>
          <a:blip r:embed="rId2"/>
          <a:stretch>
            <a:fillRect/>
          </a:stretch>
        </p:blipFill>
        <p:spPr>
          <a:xfrm>
            <a:off x="2788501" y="4310062"/>
            <a:ext cx="8102106" cy="2353045"/>
          </a:xfrm>
          <a:prstGeom prst="rect">
            <a:avLst/>
          </a:prstGeom>
        </p:spPr>
      </p:pic>
      <p:sp>
        <p:nvSpPr>
          <p:cNvPr id="10" name="TextBox 9">
            <a:extLst>
              <a:ext uri="{FF2B5EF4-FFF2-40B4-BE49-F238E27FC236}">
                <a16:creationId xmlns:a16="http://schemas.microsoft.com/office/drawing/2014/main" id="{22F62BE9-1B67-4880-A733-8155EFABBEB8}"/>
              </a:ext>
            </a:extLst>
          </p:cNvPr>
          <p:cNvSpPr txBox="1"/>
          <p:nvPr/>
        </p:nvSpPr>
        <p:spPr>
          <a:xfrm>
            <a:off x="6096000" y="2297850"/>
            <a:ext cx="5425440" cy="523220"/>
          </a:xfrm>
          <a:prstGeom prst="rect">
            <a:avLst/>
          </a:prstGeom>
          <a:noFill/>
        </p:spPr>
        <p:txBody>
          <a:bodyPr wrap="square" rtlCol="0">
            <a:spAutoFit/>
          </a:bodyPr>
          <a:lstStyle/>
          <a:p>
            <a:r>
              <a:rPr lang="en-US" sz="2800" dirty="0">
                <a:solidFill>
                  <a:srgbClr val="C00000"/>
                </a:solidFill>
              </a:rPr>
              <a:t>Where does the money come from?</a:t>
            </a:r>
          </a:p>
        </p:txBody>
      </p:sp>
      <p:cxnSp>
        <p:nvCxnSpPr>
          <p:cNvPr id="12" name="Connector: Elbow 11">
            <a:extLst>
              <a:ext uri="{FF2B5EF4-FFF2-40B4-BE49-F238E27FC236}">
                <a16:creationId xmlns:a16="http://schemas.microsoft.com/office/drawing/2014/main" id="{E64B6448-4DDF-4B35-837A-3DB1D8614B8D}"/>
              </a:ext>
            </a:extLst>
          </p:cNvPr>
          <p:cNvCxnSpPr>
            <a:endCxn id="9" idx="0"/>
          </p:cNvCxnSpPr>
          <p:nvPr/>
        </p:nvCxnSpPr>
        <p:spPr>
          <a:xfrm rot="10800000" flipV="1">
            <a:off x="6839554" y="2734056"/>
            <a:ext cx="1664366" cy="1576006"/>
          </a:xfrm>
          <a:prstGeom prst="bent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86040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97585D5-BC20-4134-B044-16A3D401F592}"/>
              </a:ext>
            </a:extLst>
          </p:cNvPr>
          <p:cNvSpPr>
            <a:spLocks noGrp="1"/>
          </p:cNvSpPr>
          <p:nvPr>
            <p:ph idx="1"/>
          </p:nvPr>
        </p:nvSpPr>
        <p:spPr>
          <a:xfrm>
            <a:off x="189352" y="1705681"/>
            <a:ext cx="5198298" cy="4101353"/>
          </a:xfrm>
        </p:spPr>
        <p:txBody>
          <a:bodyPr/>
          <a:lstStyle/>
          <a:p>
            <a:pPr algn="ctr"/>
            <a:r>
              <a:rPr lang="en-US" sz="4800" dirty="0"/>
              <a:t>Order Entry</a:t>
            </a:r>
          </a:p>
          <a:p>
            <a:r>
              <a:rPr lang="en-US" sz="4000" dirty="0"/>
              <a:t>Step 2: Fill Out Checklist</a:t>
            </a:r>
          </a:p>
        </p:txBody>
      </p:sp>
      <p:sp>
        <p:nvSpPr>
          <p:cNvPr id="5" name="Title 1">
            <a:extLst>
              <a:ext uri="{FF2B5EF4-FFF2-40B4-BE49-F238E27FC236}">
                <a16:creationId xmlns:a16="http://schemas.microsoft.com/office/drawing/2014/main" id="{79027CFA-E202-41F8-80BC-D3AE221412A5}"/>
              </a:ext>
            </a:extLst>
          </p:cNvPr>
          <p:cNvSpPr>
            <a:spLocks noGrp="1"/>
          </p:cNvSpPr>
          <p:nvPr>
            <p:ph type="title"/>
          </p:nvPr>
        </p:nvSpPr>
        <p:spPr>
          <a:xfrm>
            <a:off x="2209800" y="190500"/>
            <a:ext cx="6105525" cy="833438"/>
          </a:xfrm>
        </p:spPr>
        <p:txBody>
          <a:bodyPr/>
          <a:lstStyle/>
          <a:p>
            <a:r>
              <a:rPr lang="en-US" dirty="0"/>
              <a:t>Order Entry</a:t>
            </a:r>
          </a:p>
        </p:txBody>
      </p:sp>
      <p:pic>
        <p:nvPicPr>
          <p:cNvPr id="9" name="Picture 8">
            <a:extLst>
              <a:ext uri="{FF2B5EF4-FFF2-40B4-BE49-F238E27FC236}">
                <a16:creationId xmlns:a16="http://schemas.microsoft.com/office/drawing/2014/main" id="{496B9A02-86DE-455E-B3D7-F64A3D185BAE}"/>
              </a:ext>
            </a:extLst>
          </p:cNvPr>
          <p:cNvPicPr>
            <a:picLocks noChangeAspect="1"/>
          </p:cNvPicPr>
          <p:nvPr/>
        </p:nvPicPr>
        <p:blipFill>
          <a:blip r:embed="rId2"/>
          <a:stretch>
            <a:fillRect/>
          </a:stretch>
        </p:blipFill>
        <p:spPr>
          <a:xfrm>
            <a:off x="436817" y="4096143"/>
            <a:ext cx="5991225" cy="2247900"/>
          </a:xfrm>
          <a:prstGeom prst="rect">
            <a:avLst/>
          </a:prstGeom>
        </p:spPr>
      </p:pic>
      <p:pic>
        <p:nvPicPr>
          <p:cNvPr id="11" name="Picture 10">
            <a:extLst>
              <a:ext uri="{FF2B5EF4-FFF2-40B4-BE49-F238E27FC236}">
                <a16:creationId xmlns:a16="http://schemas.microsoft.com/office/drawing/2014/main" id="{59538658-81E5-498E-BA73-742F742E6403}"/>
              </a:ext>
            </a:extLst>
          </p:cNvPr>
          <p:cNvPicPr>
            <a:picLocks noChangeAspect="1"/>
          </p:cNvPicPr>
          <p:nvPr/>
        </p:nvPicPr>
        <p:blipFill>
          <a:blip r:embed="rId3"/>
          <a:stretch>
            <a:fillRect/>
          </a:stretch>
        </p:blipFill>
        <p:spPr>
          <a:xfrm>
            <a:off x="5678233" y="2341894"/>
            <a:ext cx="6076950" cy="28289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7628078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F0CD3-1E35-4D80-9112-C11EA298200E}"/>
              </a:ext>
            </a:extLst>
          </p:cNvPr>
          <p:cNvSpPr>
            <a:spLocks noGrp="1"/>
          </p:cNvSpPr>
          <p:nvPr>
            <p:ph type="title"/>
          </p:nvPr>
        </p:nvSpPr>
        <p:spPr/>
        <p:txBody>
          <a:bodyPr/>
          <a:lstStyle/>
          <a:p>
            <a:r>
              <a:rPr lang="en-US" dirty="0"/>
              <a:t>Order Entry</a:t>
            </a:r>
          </a:p>
        </p:txBody>
      </p:sp>
      <p:sp>
        <p:nvSpPr>
          <p:cNvPr id="4" name="Content Placeholder 2">
            <a:extLst>
              <a:ext uri="{FF2B5EF4-FFF2-40B4-BE49-F238E27FC236}">
                <a16:creationId xmlns:a16="http://schemas.microsoft.com/office/drawing/2014/main" id="{CBA82393-CD2C-4FEF-9160-CCFCE597AA16}"/>
              </a:ext>
            </a:extLst>
          </p:cNvPr>
          <p:cNvSpPr>
            <a:spLocks noGrp="1"/>
          </p:cNvSpPr>
          <p:nvPr>
            <p:ph idx="1"/>
          </p:nvPr>
        </p:nvSpPr>
        <p:spPr>
          <a:xfrm>
            <a:off x="189352" y="1705681"/>
            <a:ext cx="5410170" cy="4101353"/>
          </a:xfrm>
        </p:spPr>
        <p:txBody>
          <a:bodyPr/>
          <a:lstStyle/>
          <a:p>
            <a:pPr algn="ctr"/>
            <a:r>
              <a:rPr lang="en-US" sz="4800" dirty="0"/>
              <a:t>Order Entry</a:t>
            </a:r>
          </a:p>
          <a:p>
            <a:r>
              <a:rPr lang="en-US" sz="4000" dirty="0"/>
              <a:t>Step 3: Bond Information (if applicable)</a:t>
            </a:r>
          </a:p>
        </p:txBody>
      </p:sp>
      <p:pic>
        <p:nvPicPr>
          <p:cNvPr id="6" name="Picture 5">
            <a:extLst>
              <a:ext uri="{FF2B5EF4-FFF2-40B4-BE49-F238E27FC236}">
                <a16:creationId xmlns:a16="http://schemas.microsoft.com/office/drawing/2014/main" id="{12B5E6B4-8A92-4330-8962-8B59515D95F8}"/>
              </a:ext>
            </a:extLst>
          </p:cNvPr>
          <p:cNvPicPr>
            <a:picLocks noChangeAspect="1"/>
          </p:cNvPicPr>
          <p:nvPr/>
        </p:nvPicPr>
        <p:blipFill>
          <a:blip r:embed="rId2"/>
          <a:stretch>
            <a:fillRect/>
          </a:stretch>
        </p:blipFill>
        <p:spPr>
          <a:xfrm>
            <a:off x="3723995" y="3195932"/>
            <a:ext cx="7418828" cy="2724101"/>
          </a:xfrm>
          <a:prstGeom prst="rect">
            <a:avLst/>
          </a:prstGeom>
        </p:spPr>
      </p:pic>
    </p:spTree>
    <p:extLst>
      <p:ext uri="{BB962C8B-B14F-4D97-AF65-F5344CB8AC3E}">
        <p14:creationId xmlns:p14="http://schemas.microsoft.com/office/powerpoint/2010/main" val="323531360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549B6-5671-481B-AF8A-96755C5FC909}"/>
              </a:ext>
            </a:extLst>
          </p:cNvPr>
          <p:cNvSpPr>
            <a:spLocks noGrp="1"/>
          </p:cNvSpPr>
          <p:nvPr>
            <p:ph type="title"/>
          </p:nvPr>
        </p:nvSpPr>
        <p:spPr/>
        <p:txBody>
          <a:bodyPr/>
          <a:lstStyle/>
          <a:p>
            <a:r>
              <a:rPr lang="en-US" dirty="0"/>
              <a:t>Order Entry</a:t>
            </a:r>
          </a:p>
        </p:txBody>
      </p:sp>
      <p:sp>
        <p:nvSpPr>
          <p:cNvPr id="4" name="Content Placeholder 2">
            <a:extLst>
              <a:ext uri="{FF2B5EF4-FFF2-40B4-BE49-F238E27FC236}">
                <a16:creationId xmlns:a16="http://schemas.microsoft.com/office/drawing/2014/main" id="{78B61074-9581-4A62-86A6-04403AAE8C75}"/>
              </a:ext>
            </a:extLst>
          </p:cNvPr>
          <p:cNvSpPr>
            <a:spLocks noGrp="1"/>
          </p:cNvSpPr>
          <p:nvPr>
            <p:ph idx="1"/>
          </p:nvPr>
        </p:nvSpPr>
        <p:spPr>
          <a:xfrm>
            <a:off x="189352" y="1705681"/>
            <a:ext cx="5410170" cy="4101353"/>
          </a:xfrm>
        </p:spPr>
        <p:txBody>
          <a:bodyPr/>
          <a:lstStyle/>
          <a:p>
            <a:pPr algn="ctr"/>
            <a:r>
              <a:rPr lang="en-US" sz="4800" dirty="0"/>
              <a:t>Order Entry</a:t>
            </a:r>
          </a:p>
          <a:p>
            <a:r>
              <a:rPr lang="en-US" sz="4000" dirty="0"/>
              <a:t>Step 4: Delivery and Payment Information</a:t>
            </a:r>
          </a:p>
        </p:txBody>
      </p:sp>
      <p:pic>
        <p:nvPicPr>
          <p:cNvPr id="6" name="Picture 5">
            <a:extLst>
              <a:ext uri="{FF2B5EF4-FFF2-40B4-BE49-F238E27FC236}">
                <a16:creationId xmlns:a16="http://schemas.microsoft.com/office/drawing/2014/main" id="{5D9F48E6-9A5F-4297-A2F8-B721A63804B9}"/>
              </a:ext>
            </a:extLst>
          </p:cNvPr>
          <p:cNvPicPr>
            <a:picLocks noChangeAspect="1"/>
          </p:cNvPicPr>
          <p:nvPr/>
        </p:nvPicPr>
        <p:blipFill>
          <a:blip r:embed="rId2"/>
          <a:stretch>
            <a:fillRect/>
          </a:stretch>
        </p:blipFill>
        <p:spPr>
          <a:xfrm>
            <a:off x="5494304" y="2139246"/>
            <a:ext cx="6086475" cy="2409825"/>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28C3CBD3-C53C-4B6C-BA6E-9B51B8E9AD77}"/>
              </a:ext>
            </a:extLst>
          </p:cNvPr>
          <p:cNvPicPr>
            <a:picLocks noChangeAspect="1"/>
          </p:cNvPicPr>
          <p:nvPr/>
        </p:nvPicPr>
        <p:blipFill>
          <a:blip r:embed="rId3"/>
          <a:stretch>
            <a:fillRect/>
          </a:stretch>
        </p:blipFill>
        <p:spPr>
          <a:xfrm>
            <a:off x="327728" y="4433181"/>
            <a:ext cx="4391025" cy="1438275"/>
          </a:xfrm>
          <a:prstGeom prst="rect">
            <a:avLst/>
          </a:prstGeom>
          <a:ln>
            <a:noFill/>
          </a:ln>
          <a:effectLst>
            <a:outerShdw blurRad="292100" dist="139700" dir="2700000" algn="tl" rotWithShape="0">
              <a:srgbClr val="333333">
                <a:alpha val="65000"/>
              </a:srgbClr>
            </a:outerShdw>
          </a:effectLst>
        </p:spPr>
      </p:pic>
      <p:sp>
        <p:nvSpPr>
          <p:cNvPr id="9" name="Oval 8">
            <a:extLst>
              <a:ext uri="{FF2B5EF4-FFF2-40B4-BE49-F238E27FC236}">
                <a16:creationId xmlns:a16="http://schemas.microsoft.com/office/drawing/2014/main" id="{5DDCD080-FC6E-4759-ACB6-020F2CB09813}"/>
              </a:ext>
            </a:extLst>
          </p:cNvPr>
          <p:cNvSpPr/>
          <p:nvPr/>
        </p:nvSpPr>
        <p:spPr>
          <a:xfrm>
            <a:off x="7953079" y="2262433"/>
            <a:ext cx="584462" cy="41477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76B1BFCE-5155-4AE1-B04A-D6E383DFB63F}"/>
              </a:ext>
            </a:extLst>
          </p:cNvPr>
          <p:cNvSpPr/>
          <p:nvPr/>
        </p:nvSpPr>
        <p:spPr>
          <a:xfrm>
            <a:off x="4134291" y="4944928"/>
            <a:ext cx="584462" cy="41477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047452A8-6A65-4D18-BD31-DF2D95E0EAB3}"/>
              </a:ext>
            </a:extLst>
          </p:cNvPr>
          <p:cNvCxnSpPr>
            <a:stCxn id="10" idx="7"/>
            <a:endCxn id="9" idx="3"/>
          </p:cNvCxnSpPr>
          <p:nvPr/>
        </p:nvCxnSpPr>
        <p:spPr>
          <a:xfrm flipV="1">
            <a:off x="4633161" y="2616469"/>
            <a:ext cx="3405510" cy="238920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95724288-A66F-4DA4-8544-26A168A83D5F}"/>
              </a:ext>
            </a:extLst>
          </p:cNvPr>
          <p:cNvPicPr>
            <a:picLocks noChangeAspect="1"/>
          </p:cNvPicPr>
          <p:nvPr/>
        </p:nvPicPr>
        <p:blipFill>
          <a:blip r:embed="rId4"/>
          <a:stretch>
            <a:fillRect/>
          </a:stretch>
        </p:blipFill>
        <p:spPr>
          <a:xfrm>
            <a:off x="5570503" y="5535271"/>
            <a:ext cx="5934075" cy="333375"/>
          </a:xfrm>
          <a:prstGeom prst="rect">
            <a:avLst/>
          </a:prstGeom>
          <a:ln>
            <a:noFill/>
          </a:ln>
          <a:effectLst>
            <a:outerShdw blurRad="292100" dist="139700" dir="2700000" algn="tl" rotWithShape="0">
              <a:srgbClr val="333333">
                <a:alpha val="65000"/>
              </a:srgbClr>
            </a:outerShdw>
          </a:effectLst>
        </p:spPr>
      </p:pic>
      <p:sp>
        <p:nvSpPr>
          <p:cNvPr id="15" name="Oval 14">
            <a:extLst>
              <a:ext uri="{FF2B5EF4-FFF2-40B4-BE49-F238E27FC236}">
                <a16:creationId xmlns:a16="http://schemas.microsoft.com/office/drawing/2014/main" id="{567DCFD5-7A1C-4F43-AD28-E46C2F8153C0}"/>
              </a:ext>
            </a:extLst>
          </p:cNvPr>
          <p:cNvSpPr/>
          <p:nvPr/>
        </p:nvSpPr>
        <p:spPr>
          <a:xfrm>
            <a:off x="9751100" y="3548967"/>
            <a:ext cx="584462" cy="78528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0D4B7BFA-ADEB-4089-B455-65C86D96AC91}"/>
              </a:ext>
            </a:extLst>
          </p:cNvPr>
          <p:cNvSpPr/>
          <p:nvPr/>
        </p:nvSpPr>
        <p:spPr>
          <a:xfrm>
            <a:off x="7660848" y="5482894"/>
            <a:ext cx="1812336" cy="41477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a:extLst>
              <a:ext uri="{FF2B5EF4-FFF2-40B4-BE49-F238E27FC236}">
                <a16:creationId xmlns:a16="http://schemas.microsoft.com/office/drawing/2014/main" id="{F53EDF08-7F5C-43AF-AE2B-FA1A7D68284B}"/>
              </a:ext>
            </a:extLst>
          </p:cNvPr>
          <p:cNvCxnSpPr>
            <a:stCxn id="16" idx="7"/>
            <a:endCxn id="15" idx="4"/>
          </p:cNvCxnSpPr>
          <p:nvPr/>
        </p:nvCxnSpPr>
        <p:spPr>
          <a:xfrm flipV="1">
            <a:off x="9207774" y="4334256"/>
            <a:ext cx="835557" cy="120938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773642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ED5C9-086E-4A03-B31E-85D419678C5E}"/>
              </a:ext>
            </a:extLst>
          </p:cNvPr>
          <p:cNvSpPr>
            <a:spLocks noGrp="1"/>
          </p:cNvSpPr>
          <p:nvPr>
            <p:ph type="title"/>
          </p:nvPr>
        </p:nvSpPr>
        <p:spPr/>
        <p:txBody>
          <a:bodyPr/>
          <a:lstStyle/>
          <a:p>
            <a:r>
              <a:rPr lang="en-US" dirty="0"/>
              <a:t>Order Entry</a:t>
            </a:r>
          </a:p>
        </p:txBody>
      </p:sp>
      <p:sp>
        <p:nvSpPr>
          <p:cNvPr id="4" name="Content Placeholder 2">
            <a:extLst>
              <a:ext uri="{FF2B5EF4-FFF2-40B4-BE49-F238E27FC236}">
                <a16:creationId xmlns:a16="http://schemas.microsoft.com/office/drawing/2014/main" id="{CA72B38D-6926-47AF-8470-09D88C3271A4}"/>
              </a:ext>
            </a:extLst>
          </p:cNvPr>
          <p:cNvSpPr>
            <a:spLocks noGrp="1"/>
          </p:cNvSpPr>
          <p:nvPr>
            <p:ph idx="1"/>
          </p:nvPr>
        </p:nvSpPr>
        <p:spPr>
          <a:xfrm>
            <a:off x="189352" y="1705681"/>
            <a:ext cx="5410170" cy="4101353"/>
          </a:xfrm>
        </p:spPr>
        <p:txBody>
          <a:bodyPr/>
          <a:lstStyle/>
          <a:p>
            <a:pPr algn="ctr"/>
            <a:r>
              <a:rPr lang="en-US" sz="4800" dirty="0"/>
              <a:t>Order Entry</a:t>
            </a:r>
          </a:p>
          <a:p>
            <a:r>
              <a:rPr lang="en-US" sz="4000" dirty="0"/>
              <a:t>Step 5: Factory Trips</a:t>
            </a:r>
          </a:p>
        </p:txBody>
      </p:sp>
      <p:pic>
        <p:nvPicPr>
          <p:cNvPr id="6" name="Picture 5">
            <a:extLst>
              <a:ext uri="{FF2B5EF4-FFF2-40B4-BE49-F238E27FC236}">
                <a16:creationId xmlns:a16="http://schemas.microsoft.com/office/drawing/2014/main" id="{431CEB23-6D51-411F-BB0F-4D57C895EBFF}"/>
              </a:ext>
            </a:extLst>
          </p:cNvPr>
          <p:cNvPicPr>
            <a:picLocks noChangeAspect="1"/>
          </p:cNvPicPr>
          <p:nvPr/>
        </p:nvPicPr>
        <p:blipFill>
          <a:blip r:embed="rId2"/>
          <a:stretch>
            <a:fillRect/>
          </a:stretch>
        </p:blipFill>
        <p:spPr>
          <a:xfrm>
            <a:off x="4263770" y="3329559"/>
            <a:ext cx="7546875" cy="275073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6209093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12366-D121-4B9A-98AC-D5D3835BED9D}"/>
              </a:ext>
            </a:extLst>
          </p:cNvPr>
          <p:cNvSpPr>
            <a:spLocks noGrp="1"/>
          </p:cNvSpPr>
          <p:nvPr>
            <p:ph type="title"/>
          </p:nvPr>
        </p:nvSpPr>
        <p:spPr/>
        <p:txBody>
          <a:bodyPr/>
          <a:lstStyle/>
          <a:p>
            <a:r>
              <a:rPr lang="en-US" dirty="0"/>
              <a:t>Order Entry</a:t>
            </a:r>
          </a:p>
        </p:txBody>
      </p:sp>
      <p:sp>
        <p:nvSpPr>
          <p:cNvPr id="4" name="Content Placeholder 2">
            <a:extLst>
              <a:ext uri="{FF2B5EF4-FFF2-40B4-BE49-F238E27FC236}">
                <a16:creationId xmlns:a16="http://schemas.microsoft.com/office/drawing/2014/main" id="{4A25EA0A-9C37-433F-A090-CE4C70937B56}"/>
              </a:ext>
            </a:extLst>
          </p:cNvPr>
          <p:cNvSpPr>
            <a:spLocks noGrp="1"/>
          </p:cNvSpPr>
          <p:nvPr>
            <p:ph idx="1"/>
          </p:nvPr>
        </p:nvSpPr>
        <p:spPr>
          <a:xfrm>
            <a:off x="189352" y="1705681"/>
            <a:ext cx="5410170" cy="4101353"/>
          </a:xfrm>
        </p:spPr>
        <p:txBody>
          <a:bodyPr/>
          <a:lstStyle/>
          <a:p>
            <a:pPr algn="ctr"/>
            <a:r>
              <a:rPr lang="en-US" sz="4800" dirty="0"/>
              <a:t>Order Entry</a:t>
            </a:r>
          </a:p>
          <a:p>
            <a:r>
              <a:rPr lang="en-US" sz="4000" dirty="0"/>
              <a:t>Step 6: Bank/Leasing Info, Legal Status and Driving Instructions	</a:t>
            </a:r>
          </a:p>
        </p:txBody>
      </p:sp>
      <p:pic>
        <p:nvPicPr>
          <p:cNvPr id="6" name="Picture 5">
            <a:extLst>
              <a:ext uri="{FF2B5EF4-FFF2-40B4-BE49-F238E27FC236}">
                <a16:creationId xmlns:a16="http://schemas.microsoft.com/office/drawing/2014/main" id="{F07ACA23-9478-49E5-8DA4-3E5C7E85325E}"/>
              </a:ext>
            </a:extLst>
          </p:cNvPr>
          <p:cNvPicPr>
            <a:picLocks noChangeAspect="1"/>
          </p:cNvPicPr>
          <p:nvPr/>
        </p:nvPicPr>
        <p:blipFill>
          <a:blip r:embed="rId2"/>
          <a:stretch>
            <a:fillRect/>
          </a:stretch>
        </p:blipFill>
        <p:spPr>
          <a:xfrm>
            <a:off x="5135987" y="1826884"/>
            <a:ext cx="6105525" cy="44862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4887323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6A13B-595A-4A65-98BC-53817EF9468C}"/>
              </a:ext>
            </a:extLst>
          </p:cNvPr>
          <p:cNvSpPr>
            <a:spLocks noGrp="1"/>
          </p:cNvSpPr>
          <p:nvPr>
            <p:ph type="title"/>
          </p:nvPr>
        </p:nvSpPr>
        <p:spPr/>
        <p:txBody>
          <a:bodyPr/>
          <a:lstStyle/>
          <a:p>
            <a:r>
              <a:rPr lang="en-US" dirty="0"/>
              <a:t>Order Entry</a:t>
            </a:r>
          </a:p>
        </p:txBody>
      </p:sp>
      <p:sp>
        <p:nvSpPr>
          <p:cNvPr id="4" name="Content Placeholder 2">
            <a:extLst>
              <a:ext uri="{FF2B5EF4-FFF2-40B4-BE49-F238E27FC236}">
                <a16:creationId xmlns:a16="http://schemas.microsoft.com/office/drawing/2014/main" id="{3488C302-C928-4274-A28F-6521C39D3252}"/>
              </a:ext>
            </a:extLst>
          </p:cNvPr>
          <p:cNvSpPr txBox="1">
            <a:spLocks noGrp="1"/>
          </p:cNvSpPr>
          <p:nvPr>
            <p:ph idx="1"/>
          </p:nvPr>
        </p:nvSpPr>
        <p:spPr>
          <a:xfrm>
            <a:off x="191991" y="1663831"/>
            <a:ext cx="8531729" cy="371897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u="sng" dirty="0"/>
              <a:t>Order Entry</a:t>
            </a:r>
          </a:p>
          <a:p>
            <a:endParaRPr lang="en-US" b="1" u="sng" dirty="0"/>
          </a:p>
          <a:p>
            <a:pPr marL="457200" indent="-457200">
              <a:buFont typeface="Arial" panose="020B0604020202020204" pitchFamily="34" charset="0"/>
              <a:buChar char="•"/>
            </a:pPr>
            <a:r>
              <a:rPr lang="en-US" sz="2800" dirty="0"/>
              <a:t>Things you will need to submit:</a:t>
            </a:r>
          </a:p>
          <a:p>
            <a:pPr marL="457200" indent="-457200">
              <a:buFont typeface="Arial" panose="020B0604020202020204" pitchFamily="34" charset="0"/>
              <a:buChar char="•"/>
            </a:pPr>
            <a:r>
              <a:rPr lang="en-US" sz="2400" dirty="0"/>
              <a:t>Contract or PO</a:t>
            </a:r>
          </a:p>
          <a:p>
            <a:pPr marL="457200" indent="-457200">
              <a:buFont typeface="Arial" panose="020B0604020202020204" pitchFamily="34" charset="0"/>
              <a:buChar char="•"/>
            </a:pPr>
            <a:r>
              <a:rPr lang="en-US" sz="2400" dirty="0"/>
              <a:t>Tax Exempt Sheet</a:t>
            </a:r>
          </a:p>
          <a:p>
            <a:pPr marL="457200" indent="-457200">
              <a:buFont typeface="Arial" panose="020B0604020202020204" pitchFamily="34" charset="0"/>
              <a:buChar char="•"/>
            </a:pPr>
            <a:r>
              <a:rPr lang="en-US" sz="2400" dirty="0"/>
              <a:t>Authorized Concession Form</a:t>
            </a:r>
          </a:p>
          <a:p>
            <a:pPr marL="457200" indent="-457200">
              <a:buFont typeface="Arial" panose="020B0604020202020204" pitchFamily="34" charset="0"/>
              <a:buChar char="•"/>
            </a:pPr>
            <a:r>
              <a:rPr lang="en-US" sz="2400" dirty="0"/>
              <a:t>Copy of Customer Bid (if applicable)</a:t>
            </a:r>
          </a:p>
          <a:p>
            <a:pPr marL="457200" indent="-457200">
              <a:buFont typeface="Arial" panose="020B0604020202020204" pitchFamily="34" charset="0"/>
              <a:buChar char="•"/>
            </a:pPr>
            <a:r>
              <a:rPr lang="en-US" sz="2400" dirty="0"/>
              <a:t>List of Bid Exceptions (if applicable)</a:t>
            </a:r>
          </a:p>
          <a:p>
            <a:pPr marL="457200" indent="-457200">
              <a:buFont typeface="Arial" panose="020B0604020202020204" pitchFamily="34" charset="0"/>
              <a:buChar char="•"/>
            </a:pPr>
            <a:r>
              <a:rPr lang="en-US" sz="2400" dirty="0"/>
              <a:t>Complete QW Build File</a:t>
            </a:r>
          </a:p>
          <a:p>
            <a:pPr marL="457200" indent="-457200">
              <a:buFont typeface="Arial" panose="020B0604020202020204" pitchFamily="34" charset="0"/>
              <a:buChar char="•"/>
            </a:pPr>
            <a:r>
              <a:rPr lang="en-US" sz="2400" dirty="0"/>
              <a:t>Special Pricing Form</a:t>
            </a:r>
          </a:p>
          <a:p>
            <a:pPr marL="457200" indent="-457200">
              <a:buFont typeface="Arial" panose="020B0604020202020204" pitchFamily="34" charset="0"/>
              <a:buChar char="•"/>
            </a:pPr>
            <a:r>
              <a:rPr lang="en-US" sz="2400" dirty="0"/>
              <a:t>Commercial/Spartan Chassis Quote (if applicable)</a:t>
            </a:r>
          </a:p>
          <a:p>
            <a:pPr marL="457200" indent="-457200">
              <a:buFont typeface="Arial" panose="020B0604020202020204" pitchFamily="34" charset="0"/>
              <a:buChar char="•"/>
            </a:pPr>
            <a:r>
              <a:rPr lang="en-US" sz="2400" dirty="0"/>
              <a:t>Bank/Leasing Company Contact Info (if applicable)</a:t>
            </a:r>
          </a:p>
          <a:p>
            <a:endParaRPr lang="en-US" sz="2800" dirty="0"/>
          </a:p>
        </p:txBody>
      </p:sp>
      <p:pic>
        <p:nvPicPr>
          <p:cNvPr id="1026" name="Picture 2" descr="Cabentry - Cabinet Order Entry Software">
            <a:extLst>
              <a:ext uri="{FF2B5EF4-FFF2-40B4-BE49-F238E27FC236}">
                <a16:creationId xmlns:a16="http://schemas.microsoft.com/office/drawing/2014/main" id="{6310C183-B812-49FF-8262-CDE6796263F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0804"/>
          <a:stretch/>
        </p:blipFill>
        <p:spPr bwMode="auto">
          <a:xfrm>
            <a:off x="5267092" y="3225146"/>
            <a:ext cx="6780024" cy="1459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224031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E7B90-1FB9-488B-AB6A-3293FF2C9BDB}"/>
              </a:ext>
            </a:extLst>
          </p:cNvPr>
          <p:cNvSpPr>
            <a:spLocks noGrp="1"/>
          </p:cNvSpPr>
          <p:nvPr>
            <p:ph type="title"/>
          </p:nvPr>
        </p:nvSpPr>
        <p:spPr/>
        <p:txBody>
          <a:bodyPr/>
          <a:lstStyle/>
          <a:p>
            <a:r>
              <a:rPr lang="en-US" dirty="0"/>
              <a:t>Order Entry</a:t>
            </a:r>
          </a:p>
        </p:txBody>
      </p:sp>
      <p:sp>
        <p:nvSpPr>
          <p:cNvPr id="7" name="Content Placeholder 2">
            <a:extLst>
              <a:ext uri="{FF2B5EF4-FFF2-40B4-BE49-F238E27FC236}">
                <a16:creationId xmlns:a16="http://schemas.microsoft.com/office/drawing/2014/main" id="{1DD47309-6D21-4B31-A0D0-13A67D671612}"/>
              </a:ext>
            </a:extLst>
          </p:cNvPr>
          <p:cNvSpPr txBox="1">
            <a:spLocks/>
          </p:cNvSpPr>
          <p:nvPr/>
        </p:nvSpPr>
        <p:spPr>
          <a:xfrm>
            <a:off x="189352" y="1705681"/>
            <a:ext cx="7738496" cy="410135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kern="1200">
                <a:solidFill>
                  <a:srgbClr val="C00000"/>
                </a:solidFill>
                <a:latin typeface="Interstate" panose="02000503080000020004" pitchFamily="2" charset="0"/>
                <a:ea typeface="+mn-ea"/>
                <a:cs typeface="+mn-cs"/>
              </a:defRPr>
            </a:lvl1pPr>
            <a:lvl2pPr marL="230188"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2pPr>
            <a:lvl3pPr marL="460375" indent="-22383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3pPr>
            <a:lvl4pPr marL="749300" indent="-222250"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4pPr>
            <a:lvl5pPr marL="971550" indent="-230188" algn="l" defTabSz="914400" rtl="0" eaLnBrk="1" latinLnBrk="0" hangingPunct="1">
              <a:lnSpc>
                <a:spcPct val="100000"/>
              </a:lnSpc>
              <a:spcBef>
                <a:spcPts val="400"/>
              </a:spcBef>
              <a:buFont typeface="Arial" panose="020B0604020202020204" pitchFamily="34" charset="0"/>
              <a:buChar char="•"/>
              <a:tabLst/>
              <a:defRPr sz="1600" kern="1200">
                <a:solidFill>
                  <a:schemeClr val="tx1"/>
                </a:solidFill>
                <a:latin typeface="Interstate" panose="0200050308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800" dirty="0"/>
              <a:t>ORDER ENTRY</a:t>
            </a:r>
          </a:p>
          <a:p>
            <a:pPr marL="685800" indent="-685800">
              <a:buFont typeface="Arial" panose="020B0604020202020204" pitchFamily="34" charset="0"/>
              <a:buChar char="•"/>
            </a:pPr>
            <a:r>
              <a:rPr lang="en-US" sz="3200" dirty="0"/>
              <a:t>Email to YOUR Regional </a:t>
            </a:r>
          </a:p>
          <a:p>
            <a:r>
              <a:rPr lang="en-US" sz="3200" dirty="0"/>
              <a:t>		Sales Manager</a:t>
            </a:r>
            <a:endParaRPr lang="en-US" sz="2800" dirty="0"/>
          </a:p>
        </p:txBody>
      </p:sp>
      <p:pic>
        <p:nvPicPr>
          <p:cNvPr id="9" name="Picture 8">
            <a:extLst>
              <a:ext uri="{FF2B5EF4-FFF2-40B4-BE49-F238E27FC236}">
                <a16:creationId xmlns:a16="http://schemas.microsoft.com/office/drawing/2014/main" id="{C82D1FEF-F726-465E-8831-BDCE0135497E}"/>
              </a:ext>
            </a:extLst>
          </p:cNvPr>
          <p:cNvPicPr>
            <a:picLocks noChangeAspect="1"/>
          </p:cNvPicPr>
          <p:nvPr/>
        </p:nvPicPr>
        <p:blipFill>
          <a:blip r:embed="rId2"/>
          <a:stretch>
            <a:fillRect/>
          </a:stretch>
        </p:blipFill>
        <p:spPr>
          <a:xfrm>
            <a:off x="459872" y="3897955"/>
            <a:ext cx="11542776" cy="2508727"/>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20808784-3136-400B-9ECA-104F8DB1A2CA}"/>
              </a:ext>
            </a:extLst>
          </p:cNvPr>
          <p:cNvPicPr>
            <a:picLocks noChangeAspect="1"/>
          </p:cNvPicPr>
          <p:nvPr/>
        </p:nvPicPr>
        <p:blipFill>
          <a:blip r:embed="rId3"/>
          <a:stretch>
            <a:fillRect/>
          </a:stretch>
        </p:blipFill>
        <p:spPr>
          <a:xfrm>
            <a:off x="5178719" y="1355892"/>
            <a:ext cx="6689812" cy="2408856"/>
          </a:xfrm>
          <a:prstGeom prst="rect">
            <a:avLst/>
          </a:prstGeom>
          <a:ln>
            <a:noFill/>
          </a:ln>
          <a:effectLst>
            <a:outerShdw blurRad="292100" dist="139700" dir="2700000" algn="tl" rotWithShape="0">
              <a:srgbClr val="333333">
                <a:alpha val="65000"/>
              </a:srgbClr>
            </a:outerShdw>
          </a:effectLst>
        </p:spPr>
      </p:pic>
      <p:sp>
        <p:nvSpPr>
          <p:cNvPr id="12" name="Oval 11">
            <a:extLst>
              <a:ext uri="{FF2B5EF4-FFF2-40B4-BE49-F238E27FC236}">
                <a16:creationId xmlns:a16="http://schemas.microsoft.com/office/drawing/2014/main" id="{129FD1E1-D3B5-4122-BBD9-41F05655EC8E}"/>
              </a:ext>
            </a:extLst>
          </p:cNvPr>
          <p:cNvSpPr/>
          <p:nvPr/>
        </p:nvSpPr>
        <p:spPr>
          <a:xfrm>
            <a:off x="5623560" y="1665525"/>
            <a:ext cx="3227832" cy="239065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Arrow Connector 13">
            <a:extLst>
              <a:ext uri="{FF2B5EF4-FFF2-40B4-BE49-F238E27FC236}">
                <a16:creationId xmlns:a16="http://schemas.microsoft.com/office/drawing/2014/main" id="{3F916FCB-6AB6-477B-A2EC-8B1F31B72B69}"/>
              </a:ext>
            </a:extLst>
          </p:cNvPr>
          <p:cNvCxnSpPr>
            <a:stCxn id="12" idx="3"/>
          </p:cNvCxnSpPr>
          <p:nvPr/>
        </p:nvCxnSpPr>
        <p:spPr>
          <a:xfrm flipH="1">
            <a:off x="4315968" y="3706078"/>
            <a:ext cx="1780297" cy="131397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C83FB132-5B64-4A29-8299-E21B5C9FA417}"/>
              </a:ext>
            </a:extLst>
          </p:cNvPr>
          <p:cNvSpPr/>
          <p:nvPr/>
        </p:nvSpPr>
        <p:spPr>
          <a:xfrm>
            <a:off x="1527048" y="4645152"/>
            <a:ext cx="2478024" cy="43891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9006285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B4CAD-1B36-4D41-B4D0-DCAD23FE9A97}"/>
              </a:ext>
            </a:extLst>
          </p:cNvPr>
          <p:cNvSpPr>
            <a:spLocks noGrp="1"/>
          </p:cNvSpPr>
          <p:nvPr>
            <p:ph type="title"/>
          </p:nvPr>
        </p:nvSpPr>
        <p:spPr/>
        <p:txBody>
          <a:bodyPr/>
          <a:lstStyle/>
          <a:p>
            <a:r>
              <a:rPr lang="en-US" dirty="0"/>
              <a:t>2023 Sales Training</a:t>
            </a:r>
          </a:p>
        </p:txBody>
      </p:sp>
      <p:pic>
        <p:nvPicPr>
          <p:cNvPr id="2050" name="Picture 2" descr="Best questions to ask at the end of an Interview | Jugaadin News">
            <a:extLst>
              <a:ext uri="{FF2B5EF4-FFF2-40B4-BE49-F238E27FC236}">
                <a16:creationId xmlns:a16="http://schemas.microsoft.com/office/drawing/2014/main" id="{55E0E94E-00CB-4E5A-8049-37FA0BBF37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2725" y="1898714"/>
            <a:ext cx="6686550" cy="4390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3299484"/>
      </p:ext>
    </p:extLst>
  </p:cSld>
  <p:clrMapOvr>
    <a:masterClrMapping/>
  </p:clrMapOvr>
</p:sld>
</file>

<file path=ppt/theme/theme1.xml><?xml version="1.0" encoding="utf-8"?>
<a:theme xmlns:a="http://schemas.openxmlformats.org/drawingml/2006/main" name="Ferrara 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2677</TotalTime>
  <Words>4745</Words>
  <Application>Microsoft Office PowerPoint</Application>
  <PresentationFormat>Widescreen</PresentationFormat>
  <Paragraphs>825</Paragraphs>
  <Slides>141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141</vt:i4>
      </vt:variant>
    </vt:vector>
  </HeadingPairs>
  <TitlesOfParts>
    <vt:vector size="147" baseType="lpstr">
      <vt:lpstr>Arial</vt:lpstr>
      <vt:lpstr>Calibri</vt:lpstr>
      <vt:lpstr>Interstate</vt:lpstr>
      <vt:lpstr>Roboto Light</vt:lpstr>
      <vt:lpstr>Wingdings</vt:lpstr>
      <vt:lpstr>Ferrara Template</vt:lpstr>
      <vt:lpstr>2023 Sales Training</vt:lpstr>
      <vt:lpstr>Getting Started</vt:lpstr>
      <vt:lpstr>Getting Started</vt:lpstr>
      <vt:lpstr>Intro to Quote Writer</vt:lpstr>
      <vt:lpstr>PowerPoint Presentation</vt:lpstr>
      <vt:lpstr>PowerPoint Presentation</vt:lpstr>
      <vt:lpstr>PowerPoint Presentation</vt:lpstr>
      <vt:lpstr>PowerPoint Presentation</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PowerPoint Presentation</vt:lpstr>
      <vt:lpstr>PowerPoint Presentation</vt:lpstr>
      <vt:lpstr>Intro to Quote Writer</vt:lpstr>
      <vt:lpstr>Intro to Quote Writer</vt:lpstr>
      <vt:lpstr>Intro to Quote Writer</vt:lpstr>
      <vt:lpstr>PowerPoint Presentation</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Intro to Quote Writer</vt:lpstr>
      <vt:lpstr>PowerPoint Presentation</vt:lpstr>
      <vt:lpstr>FC-94 / Invader Chassis</vt:lpstr>
      <vt:lpstr>FC-94 / Invader Chassis</vt:lpstr>
      <vt:lpstr>FC-94 / Invader Chassis</vt:lpstr>
      <vt:lpstr>FC-94 / Invader Chassis</vt:lpstr>
      <vt:lpstr>FC-94 / Invader Chassis</vt:lpstr>
      <vt:lpstr>FC-94 / Invader Chassis</vt:lpstr>
      <vt:lpstr>FC-94 / Invader Chassis</vt:lpstr>
      <vt:lpstr>FC-94 / Invader Chassis</vt:lpstr>
      <vt:lpstr>FC-94 / Invader Chassis</vt:lpstr>
      <vt:lpstr>FC-94 / Invader Chassis</vt:lpstr>
      <vt:lpstr>FC-94 / Invader Chassis</vt:lpstr>
      <vt:lpstr>FC-94 / Invader Chassis</vt:lpstr>
      <vt:lpstr>FC-94 / Invader Chassis</vt:lpstr>
      <vt:lpstr>FC-94 / Invader Chassis</vt:lpstr>
      <vt:lpstr>FC-94 / Invader Chassis</vt:lpstr>
      <vt:lpstr>FC-94 / Invader Chassis</vt:lpstr>
      <vt:lpstr>FC-94 / Invader Chassis</vt:lpstr>
      <vt:lpstr>FC-94 / Invader Chassis</vt:lpstr>
      <vt:lpstr>FC-94 / Invader Chassis</vt:lpstr>
      <vt:lpstr>FC-94 / Invader Chassis</vt:lpstr>
      <vt:lpstr>FC-94 / Invader Chassis</vt:lpstr>
      <vt:lpstr>Special Pricing Request</vt:lpstr>
      <vt:lpstr>Special Pricing Request</vt:lpstr>
      <vt:lpstr>Special Pricing Request</vt:lpstr>
      <vt:lpstr>Special Pricing Request</vt:lpstr>
      <vt:lpstr>Intro to Quote Writer</vt:lpstr>
      <vt:lpstr>Special Pricing Request</vt:lpstr>
      <vt:lpstr>PowerPoint Presentation</vt:lpstr>
      <vt:lpstr>Special Pricing Request</vt:lpstr>
      <vt:lpstr>Special Pricing Request</vt:lpstr>
      <vt:lpstr>Special Pricing Request</vt:lpstr>
      <vt:lpstr>Special Pricing Request</vt:lpstr>
      <vt:lpstr>Special Pricing Request</vt:lpstr>
      <vt:lpstr>Special Pricing Request</vt:lpstr>
      <vt:lpstr>Special Pricing Request</vt:lpstr>
      <vt:lpstr>Special Pricing Request</vt:lpstr>
      <vt:lpstr>PowerPoint Presentation</vt:lpstr>
      <vt:lpstr>Drawing Request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Drawing Request</vt:lpstr>
      <vt:lpstr>Drawing Request</vt:lpstr>
      <vt:lpstr>Drawing Request</vt:lpstr>
      <vt:lpstr>Drawing Request</vt:lpstr>
      <vt:lpstr>PowerPoint Presentation</vt:lpstr>
      <vt:lpstr>Concession Request Form</vt:lpstr>
      <vt:lpstr>Concession Request Form</vt:lpstr>
      <vt:lpstr>Concession Request Form</vt:lpstr>
      <vt:lpstr>Concession Request Form</vt:lpstr>
      <vt:lpstr>Concession Request Form</vt:lpstr>
      <vt:lpstr>Concession Request Form</vt:lpstr>
      <vt:lpstr>Concession Request Form</vt:lpstr>
      <vt:lpstr>PowerPoint Presentation</vt:lpstr>
      <vt:lpstr>Concession Request Form</vt:lpstr>
      <vt:lpstr>Concession Request Form</vt:lpstr>
      <vt:lpstr>PowerPoint Presentation</vt:lpstr>
      <vt:lpstr>Order Entry</vt:lpstr>
      <vt:lpstr>Order Entry</vt:lpstr>
      <vt:lpstr>Order Entry</vt:lpstr>
      <vt:lpstr>Order Entry</vt:lpstr>
      <vt:lpstr>Order Entry</vt:lpstr>
      <vt:lpstr>Order Entry</vt:lpstr>
      <vt:lpstr>Order Entry</vt:lpstr>
      <vt:lpstr>Order Entry</vt:lpstr>
      <vt:lpstr>Order Entry</vt:lpstr>
      <vt:lpstr>Order Entry</vt:lpstr>
      <vt:lpstr>Order Entry</vt:lpstr>
      <vt:lpstr>Order Entry</vt:lpstr>
      <vt:lpstr>2023 Sales Training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 Request Form</dc:title>
  <dc:creator>John Stiles</dc:creator>
  <cp:lastModifiedBy>Stevie Stiles</cp:lastModifiedBy>
  <cp:revision>30</cp:revision>
  <cp:lastPrinted>2020-08-20T15:57:00Z</cp:lastPrinted>
  <dcterms:created xsi:type="dcterms:W3CDTF">2020-02-07T19:43:37Z</dcterms:created>
  <dcterms:modified xsi:type="dcterms:W3CDTF">2023-03-06T19:40:38Z</dcterms:modified>
</cp:coreProperties>
</file>